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Ubuntu"/>
      <p:regular r:id="rId29"/>
      <p:bold r:id="rId30"/>
      <p:italic r:id="rId31"/>
      <p:boldItalic r:id="rId32"/>
    </p:embeddedFont>
    <p:embeddedFont>
      <p:font typeface="Roboto"/>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DFD19F-92FA-451F-B511-20B290DC6D48}">
  <a:tblStyle styleId="{8BDFD19F-92FA-451F-B511-20B290DC6D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44" Type="http://schemas.openxmlformats.org/officeDocument/2006/relationships/font" Target="fonts/Comfortaa-bold.fntdata"/><Relationship Id="rId21" Type="http://schemas.openxmlformats.org/officeDocument/2006/relationships/slide" Target="slides/slide16.xml"/><Relationship Id="rId43"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italic.fntdata"/><Relationship Id="rId30" Type="http://schemas.openxmlformats.org/officeDocument/2006/relationships/font" Target="fonts/Ubuntu-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Ubuntu-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spcBef>
                <a:spcPts val="0"/>
              </a:spcBef>
              <a:spcAft>
                <a:spcPts val="0"/>
              </a:spcAft>
              <a:buNone/>
            </a:pPr>
            <a:r>
              <a:rPr lang="en"/>
              <a:t>We compared a short and long model to check if our randomization work</a:t>
            </a:r>
            <a:endParaRPr/>
          </a:p>
          <a:p>
            <a:pPr indent="-298450" lvl="0" marL="457200" rtl="0">
              <a:spcBef>
                <a:spcPts val="0"/>
              </a:spcBef>
              <a:spcAft>
                <a:spcPts val="0"/>
              </a:spcAft>
              <a:buSzPts val="1100"/>
              <a:buChar char="●"/>
            </a:pPr>
            <a:r>
              <a:rPr lang="en"/>
              <a:t>we have a low p-value of 0.0001897</a:t>
            </a:r>
            <a:endParaRPr/>
          </a:p>
          <a:p>
            <a:pPr indent="-298450" lvl="1" marL="914400" rtl="0">
              <a:spcBef>
                <a:spcPts val="0"/>
              </a:spcBef>
              <a:spcAft>
                <a:spcPts val="0"/>
              </a:spcAft>
              <a:buSzPts val="1100"/>
              <a:buChar char="○"/>
            </a:pPr>
            <a:r>
              <a:rPr lang="en"/>
              <a:t>Indicates that our covariates actually predicts our treatment group</a:t>
            </a:r>
            <a:endParaRPr/>
          </a:p>
          <a:p>
            <a:pPr indent="-298450" lvl="0" marL="457200" rtl="0">
              <a:spcBef>
                <a:spcPts val="0"/>
              </a:spcBef>
              <a:spcAft>
                <a:spcPts val="0"/>
              </a:spcAft>
              <a:buSzPts val="1100"/>
              <a:buChar char="●"/>
            </a:pPr>
            <a:r>
              <a:rPr lang="en"/>
              <a:t>unfortunately, it looks like we didn't quite split our assignment to treatment and control fairly with regards to these covariates</a:t>
            </a:r>
            <a:endParaRPr/>
          </a:p>
          <a:p>
            <a:pPr indent="-298450" lvl="1" marL="914400" rtl="0">
              <a:spcBef>
                <a:spcPts val="0"/>
              </a:spcBef>
              <a:spcAft>
                <a:spcPts val="0"/>
              </a:spcAft>
              <a:buSzPts val="1100"/>
              <a:buChar char="○"/>
            </a:pPr>
            <a:r>
              <a:rPr lang="en"/>
              <a:t>But that is explainable, because our design randomized by street, and did not actively balance across covariates</a:t>
            </a:r>
            <a:endParaRPr/>
          </a:p>
          <a:p>
            <a:pPr indent="0" lvl="0" marL="0" rtl="0">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Analysis of Variance Table</a:t>
            </a:r>
            <a:endParaRPr>
              <a:latin typeface="Courier New"/>
              <a:ea typeface="Courier New"/>
              <a:cs typeface="Courier New"/>
              <a:sym typeface="Courier New"/>
            </a:endParaRPr>
          </a:p>
          <a:p>
            <a:pPr indent="0" lvl="0" marL="0" rtl="0">
              <a:spcBef>
                <a:spcPts val="0"/>
              </a:spcBef>
              <a:spcAft>
                <a:spcPts val="0"/>
              </a:spcAft>
              <a:buNone/>
            </a:pPr>
            <a:r>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1: D ~ 1</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2: D ~ 1 + street.score + neighbors.score + wed</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  Res.Df    RSS Df Sum of Sq  Pr(&gt;Chi)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1    185 46.065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2    182 41.552  3    4.5128 0.0001897 ***</a:t>
            </a:r>
            <a:endParaRPr>
              <a:latin typeface="Courier New"/>
              <a:ea typeface="Courier New"/>
              <a:cs typeface="Courier New"/>
              <a:sym typeface="Courier New"/>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Yang</a:t>
            </a:r>
            <a:endParaRPr/>
          </a:p>
          <a:p>
            <a:pPr indent="0" lvl="0" marL="0">
              <a:spcBef>
                <a:spcPts val="0"/>
              </a:spcBef>
              <a:spcAft>
                <a:spcPts val="0"/>
              </a:spcAft>
              <a:buNone/>
            </a:pPr>
            <a:r>
              <a:t/>
            </a:r>
            <a:endParaRPr/>
          </a:p>
          <a:p>
            <a:pPr indent="0" lvl="0" marL="0">
              <a:spcBef>
                <a:spcPts val="0"/>
              </a:spcBef>
              <a:spcAft>
                <a:spcPts val="0"/>
              </a:spcAft>
              <a:buNone/>
            </a:pPr>
            <a:r>
              <a:rPr lang="en"/>
              <a:t>neighbor.score</a:t>
            </a:r>
            <a:endParaRPr/>
          </a:p>
          <a:p>
            <a:pPr indent="-298450" lvl="0" marL="457200" rtl="0">
              <a:spcBef>
                <a:spcPts val="0"/>
              </a:spcBef>
              <a:spcAft>
                <a:spcPts val="0"/>
              </a:spcAft>
              <a:buSzPts val="1100"/>
              <a:buChar char="●"/>
            </a:pPr>
            <a:r>
              <a:rPr lang="en"/>
              <a:t>A house whose nearby neighbors recycle, might be more inclined to recycle</a:t>
            </a:r>
            <a:endParaRPr/>
          </a:p>
          <a:p>
            <a:pPr indent="-298450" lvl="0" marL="457200" rtl="0">
              <a:spcBef>
                <a:spcPts val="0"/>
              </a:spcBef>
              <a:spcAft>
                <a:spcPts val="0"/>
              </a:spcAft>
              <a:buSzPts val="1100"/>
              <a:buChar char="●"/>
            </a:pPr>
            <a:r>
              <a:rPr lang="en"/>
              <a:t>Grabbed gps data from Google geolocation API</a:t>
            </a:r>
            <a:endParaRPr/>
          </a:p>
          <a:p>
            <a:pPr indent="-298450" lvl="1" marL="914400" rtl="0">
              <a:spcBef>
                <a:spcPts val="0"/>
              </a:spcBef>
              <a:spcAft>
                <a:spcPts val="0"/>
              </a:spcAft>
              <a:buSzPts val="1100"/>
              <a:buChar char="○"/>
            </a:pPr>
            <a:r>
              <a:rPr lang="en"/>
              <a:t>draw a radius of 60 meters, and count the bins within that radius</a:t>
            </a:r>
            <a:endParaRPr/>
          </a:p>
          <a:p>
            <a:pPr indent="0" lvl="0" marL="0">
              <a:spcBef>
                <a:spcPts val="0"/>
              </a:spcBef>
              <a:spcAft>
                <a:spcPts val="0"/>
              </a:spcAft>
              <a:buNone/>
            </a:pPr>
            <a:r>
              <a:t/>
            </a:r>
            <a:endParaRPr/>
          </a:p>
          <a:p>
            <a:pPr indent="0" lvl="0" marL="0">
              <a:spcBef>
                <a:spcPts val="0"/>
              </a:spcBef>
              <a:spcAft>
                <a:spcPts val="0"/>
              </a:spcAft>
              <a:buNone/>
            </a:pPr>
            <a:r>
              <a:rPr lang="en"/>
              <a:t>wed</a:t>
            </a:r>
            <a:endParaRPr/>
          </a:p>
          <a:p>
            <a:pPr indent="-298450" lvl="0" marL="457200" rtl="0">
              <a:spcBef>
                <a:spcPts val="0"/>
              </a:spcBef>
              <a:spcAft>
                <a:spcPts val="0"/>
              </a:spcAft>
              <a:buSzPts val="1100"/>
              <a:buChar char="●"/>
            </a:pPr>
            <a:r>
              <a:rPr lang="en"/>
              <a:t>A house in a certain route, or pickup day, might be different from a house on another route, with a different pickup 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a:spcBef>
                <a:spcPts val="0"/>
              </a:spcBef>
              <a:spcAft>
                <a:spcPts val="0"/>
              </a:spcAft>
              <a:buNone/>
            </a:pPr>
            <a:r>
              <a:t/>
            </a:r>
            <a:endParaRPr/>
          </a:p>
          <a:p>
            <a:pPr indent="0" lvl="0" marL="0">
              <a:spcBef>
                <a:spcPts val="0"/>
              </a:spcBef>
              <a:spcAft>
                <a:spcPts val="0"/>
              </a:spcAft>
              <a:buNone/>
            </a:pPr>
            <a:r>
              <a:rPr lang="en"/>
              <a:t>Model:</a:t>
            </a:r>
            <a:endParaRPr/>
          </a:p>
          <a:p>
            <a:pPr indent="-298450" lvl="0" marL="457200" rtl="0">
              <a:spcBef>
                <a:spcPts val="0"/>
              </a:spcBef>
              <a:spcAft>
                <a:spcPts val="0"/>
              </a:spcAft>
              <a:buSzPts val="1100"/>
              <a:buChar char="●"/>
            </a:pPr>
            <a:r>
              <a:rPr lang="en"/>
              <a:t>We had 182 observations to use in our regression</a:t>
            </a:r>
            <a:endParaRPr/>
          </a:p>
          <a:p>
            <a:pPr indent="-298450" lvl="0" marL="457200" rtl="0">
              <a:spcBef>
                <a:spcPts val="0"/>
              </a:spcBef>
              <a:spcAft>
                <a:spcPts val="0"/>
              </a:spcAft>
              <a:buSzPts val="1100"/>
              <a:buChar char="●"/>
            </a:pPr>
            <a:r>
              <a:rPr lang="en"/>
              <a:t>Units here are 0.percentage, e.g. potential outcome to control is 42% likelihood to put out a bin</a:t>
            </a:r>
            <a:endParaRPr/>
          </a:p>
          <a:p>
            <a:pPr indent="-298450" lvl="0" marL="457200" rtl="0">
              <a:spcBef>
                <a:spcPts val="0"/>
              </a:spcBef>
              <a:spcAft>
                <a:spcPts val="0"/>
              </a:spcAft>
              <a:buSzPts val="1100"/>
              <a:buChar char="●"/>
            </a:pPr>
            <a:r>
              <a:rPr lang="en"/>
              <a:t>The basic short model showed a non-statistically significant negative potential outcome to treatment of -0.101, with a ci of (</a:t>
            </a:r>
            <a:r>
              <a:rPr lang="en">
                <a:latin typeface="Courier New"/>
                <a:ea typeface="Courier New"/>
                <a:cs typeface="Courier New"/>
                <a:sym typeface="Courier New"/>
              </a:rPr>
              <a:t>-0.2436059 0.04066474</a:t>
            </a:r>
            <a:r>
              <a:rPr lang="en"/>
              <a:t>), crossing 0</a:t>
            </a:r>
            <a:endParaRPr/>
          </a:p>
          <a:p>
            <a:pPr indent="-298450" lvl="0" marL="457200" rtl="0">
              <a:spcBef>
                <a:spcPts val="0"/>
              </a:spcBef>
              <a:spcAft>
                <a:spcPts val="0"/>
              </a:spcAft>
              <a:buSzPts val="1100"/>
              <a:buChar char="●"/>
            </a:pPr>
            <a:r>
              <a:rPr lang="en"/>
              <a:t>The basic long model showed a non-statistically significant positive potential outcome to treatment of -0.065, with a ci of (</a:t>
            </a:r>
            <a:r>
              <a:rPr lang="en">
                <a:latin typeface="Courier New"/>
                <a:ea typeface="Courier New"/>
                <a:cs typeface="Courier New"/>
                <a:sym typeface="Courier New"/>
              </a:rPr>
              <a:t>-0.20819741 0.07750162</a:t>
            </a:r>
            <a:r>
              <a:rPr lang="en"/>
              <a:t>), crossing 0</a:t>
            </a:r>
            <a:endParaRPr/>
          </a:p>
          <a:p>
            <a:pPr indent="0" lvl="0" marL="0">
              <a:spcBef>
                <a:spcPts val="0"/>
              </a:spcBef>
              <a:spcAft>
                <a:spcPts val="0"/>
              </a:spcAft>
              <a:buNone/>
            </a:pPr>
            <a:r>
              <a:t/>
            </a:r>
            <a:endParaRPr/>
          </a:p>
          <a:p>
            <a:pPr indent="0" lvl="0" marL="0">
              <a:spcBef>
                <a:spcPts val="0"/>
              </a:spcBef>
              <a:spcAft>
                <a:spcPts val="0"/>
              </a:spcAft>
              <a:buNone/>
            </a:pPr>
            <a:r>
              <a:rPr lang="en"/>
              <a:t>Conclusions:</a:t>
            </a:r>
            <a:endParaRPr/>
          </a:p>
          <a:p>
            <a:pPr indent="-298450" lvl="0" marL="457200" rtl="0">
              <a:spcBef>
                <a:spcPts val="0"/>
              </a:spcBef>
              <a:spcAft>
                <a:spcPts val="0"/>
              </a:spcAft>
              <a:buSzPts val="1100"/>
              <a:buChar char="●"/>
            </a:pPr>
            <a:r>
              <a:rPr lang="en"/>
              <a:t>We did not find any statistically significant results for our Treatment</a:t>
            </a:r>
            <a:endParaRPr/>
          </a:p>
          <a:p>
            <a:pPr indent="-298450" lvl="0" marL="457200" rtl="0">
              <a:spcBef>
                <a:spcPts val="0"/>
              </a:spcBef>
              <a:spcAft>
                <a:spcPts val="0"/>
              </a:spcAft>
              <a:buSzPts val="1100"/>
              <a:buChar char="●"/>
            </a:pPr>
            <a:r>
              <a:rPr lang="en"/>
              <a:t>Therefore, we cannot reject our null hypothesis that our treatment had no effect</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Boundary analysis:</a:t>
            </a:r>
            <a:endParaRPr/>
          </a:p>
          <a:p>
            <a:pPr indent="-298450" lvl="0" marL="457200" rtl="0">
              <a:spcBef>
                <a:spcPts val="0"/>
              </a:spcBef>
              <a:spcAft>
                <a:spcPts val="0"/>
              </a:spcAft>
              <a:buSzPts val="1100"/>
              <a:buChar char="●"/>
            </a:pPr>
            <a:r>
              <a:rPr lang="en"/>
              <a:t>We had 5 missing records due to measurement errors</a:t>
            </a:r>
            <a:endParaRPr/>
          </a:p>
          <a:p>
            <a:pPr indent="-298450" lvl="0" marL="457200" rtl="0">
              <a:spcBef>
                <a:spcPts val="0"/>
              </a:spcBef>
              <a:spcAft>
                <a:spcPts val="0"/>
              </a:spcAft>
              <a:buSzPts val="1100"/>
              <a:buChar char="●"/>
            </a:pPr>
            <a:r>
              <a:rPr lang="en"/>
              <a:t>If we assume they all would NOT have put out a bin, using the long model</a:t>
            </a:r>
            <a:endParaRPr/>
          </a:p>
          <a:p>
            <a:pPr indent="-298450" lvl="1" marL="914400" rtl="0">
              <a:spcBef>
                <a:spcPts val="0"/>
              </a:spcBef>
              <a:spcAft>
                <a:spcPts val="0"/>
              </a:spcAft>
              <a:buSzPts val="1100"/>
              <a:buChar char="○"/>
            </a:pPr>
            <a:r>
              <a:rPr lang="en"/>
              <a:t>Treatment effect would have been -0.044 (0.076)</a:t>
            </a:r>
            <a:endParaRPr/>
          </a:p>
          <a:p>
            <a:pPr indent="-298450" lvl="0" marL="457200" rtl="0">
              <a:spcBef>
                <a:spcPts val="0"/>
              </a:spcBef>
              <a:spcAft>
                <a:spcPts val="0"/>
              </a:spcAft>
              <a:buSzPts val="1100"/>
              <a:buChar char="●"/>
            </a:pPr>
            <a:r>
              <a:rPr lang="en"/>
              <a:t>If we assumed they would have put out a bin, using the long model</a:t>
            </a:r>
            <a:endParaRPr/>
          </a:p>
          <a:p>
            <a:pPr indent="-298450" lvl="1" marL="914400" rtl="0">
              <a:spcBef>
                <a:spcPts val="0"/>
              </a:spcBef>
              <a:spcAft>
                <a:spcPts val="0"/>
              </a:spcAft>
              <a:buSzPts val="1100"/>
              <a:buChar char="○"/>
            </a:pPr>
            <a:r>
              <a:rPr lang="en"/>
              <a:t>Treatment effect would have been -0.089 (0.068)</a:t>
            </a:r>
            <a:endParaRPr/>
          </a:p>
          <a:p>
            <a:pPr indent="-298450" lvl="0" marL="457200" marR="0" rtl="0" algn="l">
              <a:lnSpc>
                <a:spcPct val="100000"/>
              </a:lnSpc>
              <a:spcBef>
                <a:spcPts val="0"/>
              </a:spcBef>
              <a:spcAft>
                <a:spcPts val="0"/>
              </a:spcAft>
              <a:buClr>
                <a:srgbClr val="000000"/>
              </a:buClr>
              <a:buSzPts val="1100"/>
              <a:buFont typeface="Arial"/>
              <a:buChar char="●"/>
            </a:pPr>
            <a:r>
              <a:rPr lang="en"/>
              <a:t>Neither were statistically significant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*p&lt;0.1; **p&lt;0.05; ***p&lt;0.01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Coefci</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Short</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                 2.5 %     97.5 %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(Intercept)  0.3185939 0.53140608</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           -0.2436059 0.04066474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Long</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                     2.5 %     97.5 %</a:t>
            </a:r>
            <a:br>
              <a:rPr lang="en">
                <a:latin typeface="Courier New"/>
                <a:ea typeface="Courier New"/>
                <a:cs typeface="Courier New"/>
                <a:sym typeface="Courier New"/>
              </a:rPr>
            </a:br>
            <a:r>
              <a:rPr lang="en">
                <a:latin typeface="Courier New"/>
                <a:ea typeface="Courier New"/>
                <a:cs typeface="Courier New"/>
                <a:sym typeface="Courier New"/>
              </a:rPr>
              <a:t>(Intercept)      0.03847611 0.44606538</a:t>
            </a:r>
            <a:br>
              <a:rPr lang="en">
                <a:latin typeface="Courier New"/>
                <a:ea typeface="Courier New"/>
                <a:cs typeface="Courier New"/>
                <a:sym typeface="Courier New"/>
              </a:rPr>
            </a:br>
            <a:r>
              <a:rPr lang="en">
                <a:latin typeface="Courier New"/>
                <a:ea typeface="Courier New"/>
                <a:cs typeface="Courier New"/>
                <a:sym typeface="Courier New"/>
              </a:rPr>
              <a:t>D               -0.20819741 0.07750162</a:t>
            </a:r>
            <a:br>
              <a:rPr lang="en">
                <a:latin typeface="Courier New"/>
                <a:ea typeface="Courier New"/>
                <a:cs typeface="Courier New"/>
                <a:sym typeface="Courier New"/>
              </a:rPr>
            </a:br>
            <a:r>
              <a:rPr lang="en">
                <a:latin typeface="Courier New"/>
                <a:ea typeface="Courier New"/>
                <a:cs typeface="Courier New"/>
                <a:sym typeface="Courier New"/>
              </a:rPr>
              <a:t>neighbors.score -0.17027578 0.35744712</a:t>
            </a:r>
            <a:br>
              <a:rPr lang="en">
                <a:latin typeface="Courier New"/>
                <a:ea typeface="Courier New"/>
                <a:cs typeface="Courier New"/>
                <a:sym typeface="Courier New"/>
              </a:rPr>
            </a:br>
            <a:r>
              <a:rPr lang="en">
                <a:latin typeface="Courier New"/>
                <a:ea typeface="Courier New"/>
                <a:cs typeface="Courier New"/>
                <a:sym typeface="Courier New"/>
              </a:rPr>
              <a:t>wed              0.03990322 0.32969665</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Analysis of Variance Table</a:t>
            </a:r>
            <a:br>
              <a:rPr lang="en">
                <a:latin typeface="Courier New"/>
                <a:ea typeface="Courier New"/>
                <a:cs typeface="Courier New"/>
                <a:sym typeface="Courier New"/>
              </a:rPr>
            </a:br>
            <a:br>
              <a:rPr lang="en">
                <a:latin typeface="Courier New"/>
                <a:ea typeface="Courier New"/>
                <a:cs typeface="Courier New"/>
                <a:sym typeface="Courier New"/>
              </a:rPr>
            </a:br>
            <a:r>
              <a:rPr lang="en">
                <a:latin typeface="Courier New"/>
                <a:ea typeface="Courier New"/>
                <a:cs typeface="Courier New"/>
                <a:sym typeface="Courier New"/>
              </a:rPr>
              <a:t>Model 1: post.bin ~ D</a:t>
            </a:r>
            <a:br>
              <a:rPr lang="en">
                <a:latin typeface="Courier New"/>
                <a:ea typeface="Courier New"/>
                <a:cs typeface="Courier New"/>
                <a:sym typeface="Courier New"/>
              </a:rPr>
            </a:br>
            <a:r>
              <a:rPr lang="en">
                <a:latin typeface="Courier New"/>
                <a:ea typeface="Courier New"/>
                <a:cs typeface="Courier New"/>
                <a:sym typeface="Courier New"/>
              </a:rPr>
              <a:t>Model 2: post.bin ~ D + neighbors.score + wed</a:t>
            </a:r>
            <a:br>
              <a:rPr lang="en">
                <a:latin typeface="Courier New"/>
                <a:ea typeface="Courier New"/>
                <a:cs typeface="Courier New"/>
                <a:sym typeface="Courier New"/>
              </a:rPr>
            </a:br>
            <a:r>
              <a:rPr lang="en">
                <a:latin typeface="Courier New"/>
                <a:ea typeface="Courier New"/>
                <a:cs typeface="Courier New"/>
                <a:sym typeface="Courier New"/>
              </a:rPr>
              <a:t>  Res.Df    RSS Df Sum of Sq Pr(&gt;Chi)  </a:t>
            </a:r>
            <a:br>
              <a:rPr lang="en">
                <a:latin typeface="Courier New"/>
                <a:ea typeface="Courier New"/>
                <a:cs typeface="Courier New"/>
                <a:sym typeface="Courier New"/>
              </a:rPr>
            </a:br>
            <a:r>
              <a:rPr lang="en">
                <a:latin typeface="Courier New"/>
                <a:ea typeface="Courier New"/>
                <a:cs typeface="Courier New"/>
                <a:sym typeface="Courier New"/>
              </a:rPr>
              <a:t>1    180 41.874                        </a:t>
            </a:r>
            <a:br>
              <a:rPr lang="en">
                <a:latin typeface="Courier New"/>
                <a:ea typeface="Courier New"/>
                <a:cs typeface="Courier New"/>
                <a:sym typeface="Courier New"/>
              </a:rPr>
            </a:br>
            <a:r>
              <a:rPr lang="en">
                <a:latin typeface="Courier New"/>
                <a:ea typeface="Courier New"/>
                <a:cs typeface="Courier New"/>
                <a:sym typeface="Courier New"/>
              </a:rPr>
              <a:t>2    178 40.202  2    1.6716  0.02471 *</a:t>
            </a:r>
            <a:br>
              <a:rPr lang="en">
                <a:latin typeface="Courier New"/>
                <a:ea typeface="Courier New"/>
                <a:cs typeface="Courier New"/>
                <a:sym typeface="Courier New"/>
              </a:rPr>
            </a:br>
            <a:r>
              <a:rPr lang="en">
                <a:latin typeface="Courier New"/>
                <a:ea typeface="Courier New"/>
                <a:cs typeface="Courier New"/>
                <a:sym typeface="Courier New"/>
              </a:rPr>
              <a:t>---</a:t>
            </a:r>
            <a:br>
              <a:rPr lang="en">
                <a:latin typeface="Courier New"/>
                <a:ea typeface="Courier New"/>
                <a:cs typeface="Courier New"/>
                <a:sym typeface="Courier New"/>
              </a:rPr>
            </a:br>
            <a:r>
              <a:rPr lang="en">
                <a:latin typeface="Courier New"/>
                <a:ea typeface="Courier New"/>
                <a:cs typeface="Courier New"/>
                <a:sym typeface="Courier New"/>
              </a:rPr>
              <a:t>Signif. codes:  0 ‘***’ 0.001 ‘**’ 0.01 ‘*’ 0.05 ‘.’ 0.1 ‘ ’ 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lnSpc>
                <a:spcPct val="138000"/>
              </a:lnSpc>
              <a:spcBef>
                <a:spcPts val="0"/>
              </a:spcBef>
              <a:spcAft>
                <a:spcPts val="0"/>
              </a:spcAft>
              <a:buNone/>
            </a:pPr>
            <a:r>
              <a:rPr lang="en"/>
              <a:t>It’s difficult to change people’s behavior and form a new habit, such as recycling. </a:t>
            </a:r>
            <a:endParaRPr/>
          </a:p>
          <a:p>
            <a:pPr indent="0" lvl="0" marL="0" rtl="0">
              <a:spcBef>
                <a:spcPts val="0"/>
              </a:spcBef>
              <a:spcAft>
                <a:spcPts val="0"/>
              </a:spcAft>
              <a:buNone/>
            </a:pPr>
            <a:r>
              <a:t/>
            </a:r>
            <a:endParaRPr/>
          </a:p>
          <a:p>
            <a:pPr indent="0" lvl="0" marL="0" rtl="0">
              <a:spcBef>
                <a:spcPts val="0"/>
              </a:spcBef>
              <a:spcAft>
                <a:spcPts val="0"/>
              </a:spcAft>
              <a:buNone/>
            </a:pPr>
            <a:r>
              <a:rPr lang="en"/>
              <a:t>Limitations</a:t>
            </a:r>
            <a:endParaRPr/>
          </a:p>
          <a:p>
            <a:pPr indent="-298450" lvl="0" marL="457200" rtl="0">
              <a:spcBef>
                <a:spcPts val="0"/>
              </a:spcBef>
              <a:spcAft>
                <a:spcPts val="0"/>
              </a:spcAft>
              <a:buSzPts val="1100"/>
              <a:buChar char="●"/>
            </a:pPr>
            <a:r>
              <a:rPr lang="en"/>
              <a:t>One of our biggest limitation was the number of experimental units we could apply treatment to, and reliably measure</a:t>
            </a:r>
            <a:endParaRPr/>
          </a:p>
          <a:p>
            <a:pPr indent="-298450" lvl="1" marL="914400" rtl="0">
              <a:spcBef>
                <a:spcPts val="0"/>
              </a:spcBef>
              <a:spcAft>
                <a:spcPts val="0"/>
              </a:spcAft>
              <a:buSzPts val="1100"/>
              <a:buChar char="○"/>
            </a:pPr>
            <a:r>
              <a:rPr lang="en"/>
              <a:t>So we ran a power test, given our treatment effect and experimental size</a:t>
            </a:r>
            <a:endParaRPr/>
          </a:p>
          <a:p>
            <a:pPr indent="-298450" lvl="1" marL="914400" rtl="0">
              <a:spcBef>
                <a:spcPts val="0"/>
              </a:spcBef>
              <a:spcAft>
                <a:spcPts val="0"/>
              </a:spcAft>
              <a:buSzPts val="1100"/>
              <a:buChar char="○"/>
            </a:pPr>
            <a:r>
              <a:rPr lang="en"/>
              <a:t>Note, we used our short model’s results for this power test</a:t>
            </a:r>
            <a:endParaRPr/>
          </a:p>
          <a:p>
            <a:pPr indent="-298450" lvl="1" marL="914400" rtl="0">
              <a:spcBef>
                <a:spcPts val="0"/>
              </a:spcBef>
              <a:spcAft>
                <a:spcPts val="0"/>
              </a:spcAft>
              <a:buSzPts val="1100"/>
              <a:buChar char="○"/>
            </a:pPr>
            <a:r>
              <a:rPr lang="en"/>
              <a:t>Our power was 0.275, that we could have only correctly detected there is likely “not“ no effect, about 27% of the time</a:t>
            </a:r>
            <a:endParaRPr/>
          </a:p>
          <a:p>
            <a:pPr indent="-298450" lvl="0" marL="457200" rtl="0">
              <a:spcBef>
                <a:spcPts val="0"/>
              </a:spcBef>
              <a:spcAft>
                <a:spcPts val="0"/>
              </a:spcAft>
              <a:buSzPts val="1100"/>
              <a:buChar char="●"/>
            </a:pPr>
            <a:r>
              <a:rPr lang="en"/>
              <a:t>We couldn’t find a systematic way to measure the actual recyclable material, so we decided to measure bins</a:t>
            </a:r>
            <a:endParaRPr/>
          </a:p>
          <a:p>
            <a:pPr indent="-298450" lvl="1" marL="914400" rtl="0">
              <a:spcBef>
                <a:spcPts val="0"/>
              </a:spcBef>
              <a:spcAft>
                <a:spcPts val="0"/>
              </a:spcAft>
              <a:buSzPts val="1100"/>
              <a:buChar char="○"/>
            </a:pPr>
            <a:r>
              <a:rPr lang="en"/>
              <a:t>However, this does mean we can’t see exactly what is in the bins</a:t>
            </a:r>
            <a:endParaRPr/>
          </a:p>
          <a:p>
            <a:pPr indent="-298450" lvl="1" marL="914400" rtl="0">
              <a:spcBef>
                <a:spcPts val="0"/>
              </a:spcBef>
              <a:spcAft>
                <a:spcPts val="0"/>
              </a:spcAft>
              <a:buSzPts val="1100"/>
              <a:buChar char="○"/>
            </a:pPr>
            <a:r>
              <a:rPr lang="en"/>
              <a:t>And we can’t tell if our subjects are putting out half full bins, </a:t>
            </a:r>
            <a:endParaRPr/>
          </a:p>
          <a:p>
            <a:pPr indent="-298450" lvl="1" marL="914400" rtl="0">
              <a:spcBef>
                <a:spcPts val="0"/>
              </a:spcBef>
              <a:spcAft>
                <a:spcPts val="0"/>
              </a:spcAft>
              <a:buSzPts val="1100"/>
              <a:buChar char="○"/>
            </a:pPr>
            <a:r>
              <a:rPr lang="en"/>
              <a:t>Or are just mixing their trash with their bins</a:t>
            </a:r>
            <a:endParaRPr/>
          </a:p>
          <a:p>
            <a:pPr indent="-298450" lvl="0" marL="457200" rtl="0">
              <a:spcBef>
                <a:spcPts val="0"/>
              </a:spcBef>
              <a:spcAft>
                <a:spcPts val="0"/>
              </a:spcAft>
              <a:buSzPts val="1100"/>
              <a:buChar char="●"/>
            </a:pPr>
            <a:r>
              <a:rPr lang="en"/>
              <a:t>We couldn’t find a systematic way to determine the application rate</a:t>
            </a:r>
            <a:endParaRPr/>
          </a:p>
          <a:p>
            <a:pPr indent="-298450" lvl="1" marL="914400" rtl="0">
              <a:spcBef>
                <a:spcPts val="0"/>
              </a:spcBef>
              <a:spcAft>
                <a:spcPts val="0"/>
              </a:spcAft>
              <a:buSzPts val="1100"/>
              <a:buChar char="○"/>
            </a:pPr>
            <a:r>
              <a:rPr lang="en"/>
              <a:t>So we had to calculate the intent-to-treat instead of the complier-average-causal-effect</a:t>
            </a:r>
            <a:endParaRPr/>
          </a:p>
          <a:p>
            <a:pPr indent="-298450" lvl="0" marL="457200" rtl="0">
              <a:spcBef>
                <a:spcPts val="0"/>
              </a:spcBef>
              <a:spcAft>
                <a:spcPts val="0"/>
              </a:spcAft>
              <a:buSzPts val="1100"/>
              <a:buChar char="●"/>
            </a:pPr>
            <a:r>
              <a:rPr lang="en"/>
              <a:t>There could be many other factors that affect treatment effect size</a:t>
            </a:r>
            <a:endParaRPr/>
          </a:p>
          <a:p>
            <a:pPr indent="-298450" lvl="1" marL="914400" rtl="0">
              <a:spcBef>
                <a:spcPts val="0"/>
              </a:spcBef>
              <a:spcAft>
                <a:spcPts val="0"/>
              </a:spcAft>
              <a:buSzPts val="1100"/>
              <a:buChar char="○"/>
            </a:pPr>
            <a:r>
              <a:rPr lang="en"/>
              <a:t>But our experiment couldn’t detect any statistically significant interactions</a:t>
            </a:r>
            <a:endParaRPr/>
          </a:p>
          <a:p>
            <a:pPr indent="-298450" lvl="1" marL="914400" rtl="0">
              <a:spcBef>
                <a:spcPts val="0"/>
              </a:spcBef>
              <a:spcAft>
                <a:spcPts val="0"/>
              </a:spcAft>
              <a:buSzPts val="1100"/>
              <a:buChar char="○"/>
            </a:pPr>
            <a:r>
              <a:rPr lang="en"/>
              <a:t>Perhaps we could also be more careful about our blocking in the future</a:t>
            </a:r>
            <a:endParaRPr/>
          </a:p>
          <a:p>
            <a:pPr indent="-298450" lvl="0" marL="457200" rtl="0">
              <a:spcBef>
                <a:spcPts val="0"/>
              </a:spcBef>
              <a:spcAft>
                <a:spcPts val="0"/>
              </a:spcAft>
              <a:buSzPts val="1100"/>
              <a:buChar char="●"/>
            </a:pPr>
            <a:r>
              <a:rPr lang="en"/>
              <a:t>Spillover effects</a:t>
            </a:r>
            <a:endParaRPr/>
          </a:p>
          <a:p>
            <a:pPr indent="-298450" lvl="1" marL="914400" rtl="0">
              <a:spcBef>
                <a:spcPts val="0"/>
              </a:spcBef>
              <a:spcAft>
                <a:spcPts val="0"/>
              </a:spcAft>
              <a:buSzPts val="1100"/>
              <a:buChar char="○"/>
            </a:pPr>
            <a:r>
              <a:rPr lang="en"/>
              <a:t>Our cluster random assignment was designed to mitigate spillover due to geographic proximity</a:t>
            </a:r>
            <a:endParaRPr/>
          </a:p>
          <a:p>
            <a:pPr indent="-298450" lvl="1" marL="914400" rtl="0">
              <a:spcBef>
                <a:spcPts val="0"/>
              </a:spcBef>
              <a:spcAft>
                <a:spcPts val="0"/>
              </a:spcAft>
              <a:buSzPts val="1100"/>
              <a:buChar char="○"/>
            </a:pPr>
            <a:r>
              <a:rPr lang="en"/>
              <a:t>But it doesn’t address other kinds of social connections, e.g. internet or social groups</a:t>
            </a:r>
            <a:endParaRPr/>
          </a:p>
          <a:p>
            <a:pPr indent="-298450" lvl="1" marL="914400" rtl="0">
              <a:spcBef>
                <a:spcPts val="0"/>
              </a:spcBef>
              <a:spcAft>
                <a:spcPts val="0"/>
              </a:spcAft>
              <a:buSzPts val="1100"/>
              <a:buChar char="○"/>
            </a:pPr>
            <a:r>
              <a:rPr lang="en"/>
              <a:t>And it doesn’t address intertemporal substitutions, e.g. got a card, toss out handy bottles, forget to do the same next week</a:t>
            </a:r>
            <a:endParaRPr/>
          </a:p>
          <a:p>
            <a:pPr indent="-298450" lvl="0" marL="457200" rtl="0">
              <a:spcBef>
                <a:spcPts val="0"/>
              </a:spcBef>
              <a:spcAft>
                <a:spcPts val="0"/>
              </a:spcAft>
              <a:buSzPts val="1100"/>
              <a:buChar char="●"/>
            </a:pPr>
            <a:r>
              <a:rPr lang="en"/>
              <a:t>Generalization</a:t>
            </a:r>
            <a:endParaRPr/>
          </a:p>
          <a:p>
            <a:pPr indent="-298450" lvl="1" marL="914400" rtl="0">
              <a:spcBef>
                <a:spcPts val="0"/>
              </a:spcBef>
              <a:spcAft>
                <a:spcPts val="0"/>
              </a:spcAft>
              <a:buSzPts val="1100"/>
              <a:buChar char="○"/>
            </a:pPr>
            <a:r>
              <a:rPr lang="en"/>
              <a:t>Our experiment purposely filtered out all Pre=Y, for a single county in Penn</a:t>
            </a:r>
            <a:endParaRPr/>
          </a:p>
          <a:p>
            <a:pPr indent="-298450" lvl="1" marL="914400" rtl="0">
              <a:spcBef>
                <a:spcPts val="0"/>
              </a:spcBef>
              <a:spcAft>
                <a:spcPts val="0"/>
              </a:spcAft>
              <a:buSzPts val="1100"/>
              <a:buChar char="○"/>
            </a:pPr>
            <a:r>
              <a:rPr lang="en"/>
              <a:t>This might not generalize very well to other populations</a:t>
            </a:r>
            <a:endParaRPr/>
          </a:p>
          <a:p>
            <a:pPr indent="0" lvl="0" marL="0" rtl="0">
              <a:spcBef>
                <a:spcPts val="0"/>
              </a:spcBef>
              <a:spcAft>
                <a:spcPts val="0"/>
              </a:spcAft>
              <a:buNone/>
            </a:pPr>
            <a:r>
              <a:t/>
            </a:r>
            <a:endParaRPr/>
          </a:p>
          <a:p>
            <a:pPr indent="0" lvl="0" marL="0" rtl="0">
              <a:lnSpc>
                <a:spcPct val="138000"/>
              </a:lnSpc>
              <a:spcBef>
                <a:spcPts val="0"/>
              </a:spcBef>
              <a:spcAft>
                <a:spcPts val="0"/>
              </a:spcAft>
              <a:buNone/>
            </a:pPr>
            <a:r>
              <a:rPr lang="en"/>
              <a:t>Opportunities and ideas for the future</a:t>
            </a:r>
            <a:endParaRPr/>
          </a:p>
          <a:p>
            <a:pPr indent="-298450" lvl="0" marL="457200" rtl="0">
              <a:lnSpc>
                <a:spcPct val="138000"/>
              </a:lnSpc>
              <a:spcBef>
                <a:spcPts val="0"/>
              </a:spcBef>
              <a:spcAft>
                <a:spcPts val="0"/>
              </a:spcAft>
              <a:buSzPts val="1100"/>
              <a:buChar char="●"/>
            </a:pPr>
            <a:r>
              <a:rPr lang="en"/>
              <a:t>Ideally for future experiments, we would treat our subjects with different treatments several times, </a:t>
            </a:r>
            <a:endParaRPr/>
          </a:p>
          <a:p>
            <a:pPr indent="-298450" lvl="1" marL="914400" rtl="0">
              <a:lnSpc>
                <a:spcPct val="138000"/>
              </a:lnSpc>
              <a:spcBef>
                <a:spcPts val="0"/>
              </a:spcBef>
              <a:spcAft>
                <a:spcPts val="0"/>
              </a:spcAft>
              <a:buSzPts val="1100"/>
              <a:buChar char="○"/>
            </a:pPr>
            <a:r>
              <a:rPr lang="en"/>
              <a:t>Social vs other kinds of treatment, like how David Brookman did his</a:t>
            </a:r>
            <a:endParaRPr/>
          </a:p>
          <a:p>
            <a:pPr indent="-298450" lvl="1" marL="914400" rtl="0">
              <a:lnSpc>
                <a:spcPct val="138000"/>
              </a:lnSpc>
              <a:spcBef>
                <a:spcPts val="0"/>
              </a:spcBef>
              <a:spcAft>
                <a:spcPts val="0"/>
              </a:spcAft>
              <a:buSzPts val="1100"/>
              <a:buChar char="○"/>
            </a:pPr>
            <a:r>
              <a:rPr lang="en"/>
              <a:t>Quarterly or even monthly</a:t>
            </a:r>
            <a:endParaRPr/>
          </a:p>
          <a:p>
            <a:pPr indent="-298450" lvl="1" marL="914400" rtl="0">
              <a:lnSpc>
                <a:spcPct val="138000"/>
              </a:lnSpc>
              <a:spcBef>
                <a:spcPts val="0"/>
              </a:spcBef>
              <a:spcAft>
                <a:spcPts val="0"/>
              </a:spcAft>
              <a:buSzPts val="1100"/>
              <a:buChar char="○"/>
            </a:pPr>
            <a:r>
              <a:rPr lang="en"/>
              <a:t>Then try to detect if the treatment effect dissipate or persist</a:t>
            </a:r>
            <a:endParaRPr/>
          </a:p>
          <a:p>
            <a:pPr indent="0" lvl="0" marL="0" rtl="0">
              <a:lnSpc>
                <a:spcPct val="138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spcBef>
                <a:spcPts val="0"/>
              </a:spcBef>
              <a:spcAft>
                <a:spcPts val="0"/>
              </a:spcAft>
              <a:buNone/>
            </a:pPr>
            <a:r>
              <a:rPr lang="en"/>
              <a:t>Model:</a:t>
            </a:r>
            <a:endParaRPr/>
          </a:p>
          <a:p>
            <a:pPr indent="-298450" lvl="0" marL="457200" rtl="0">
              <a:spcBef>
                <a:spcPts val="0"/>
              </a:spcBef>
              <a:spcAft>
                <a:spcPts val="0"/>
              </a:spcAft>
              <a:buSzPts val="1100"/>
              <a:buChar char="●"/>
            </a:pPr>
            <a:r>
              <a:rPr lang="en"/>
              <a:t>We had 182 observations to use in our regression</a:t>
            </a:r>
            <a:endParaRPr/>
          </a:p>
          <a:p>
            <a:pPr indent="-298450" lvl="0" marL="457200" rtl="0">
              <a:spcBef>
                <a:spcPts val="0"/>
              </a:spcBef>
              <a:spcAft>
                <a:spcPts val="0"/>
              </a:spcAft>
              <a:buSzPts val="1100"/>
              <a:buChar char="●"/>
            </a:pPr>
            <a:r>
              <a:rPr lang="en"/>
              <a:t>Units here are 0.percentage, e.g. potential outcome to control is 42% likelihood to put out a bin</a:t>
            </a:r>
            <a:endParaRPr/>
          </a:p>
          <a:p>
            <a:pPr indent="-298450" lvl="0" marL="457200" rtl="0">
              <a:spcBef>
                <a:spcPts val="0"/>
              </a:spcBef>
              <a:spcAft>
                <a:spcPts val="0"/>
              </a:spcAft>
              <a:buSzPts val="1100"/>
              <a:buChar char="●"/>
            </a:pPr>
            <a:r>
              <a:rPr lang="en"/>
              <a:t>The basic short model showed a non-statistically significant negative potential outcome to treatment of -0.101</a:t>
            </a:r>
            <a:endParaRPr/>
          </a:p>
          <a:p>
            <a:pPr indent="-298450" lvl="0" marL="457200" rtl="0">
              <a:spcBef>
                <a:spcPts val="0"/>
              </a:spcBef>
              <a:spcAft>
                <a:spcPts val="0"/>
              </a:spcAft>
              <a:buSzPts val="1100"/>
              <a:buChar char="●"/>
            </a:pPr>
            <a:r>
              <a:rPr lang="en"/>
              <a:t>The basic long model showed a non-statistically significant positive potential outcome to treatment of 0.363</a:t>
            </a:r>
            <a:endParaRPr/>
          </a:p>
          <a:p>
            <a:pPr indent="0" lvl="0" marL="0" rtl="0">
              <a:spcBef>
                <a:spcPts val="0"/>
              </a:spcBef>
              <a:spcAft>
                <a:spcPts val="0"/>
              </a:spcAft>
              <a:buNone/>
            </a:pPr>
            <a:r>
              <a:t/>
            </a:r>
            <a:endParaRPr/>
          </a:p>
          <a:p>
            <a:pPr indent="0" lvl="0" marL="0" rtl="0">
              <a:spcBef>
                <a:spcPts val="0"/>
              </a:spcBef>
              <a:spcAft>
                <a:spcPts val="0"/>
              </a:spcAft>
              <a:buNone/>
            </a:pPr>
            <a:r>
              <a:rPr lang="en"/>
              <a:t>Conclusions:</a:t>
            </a:r>
            <a:endParaRPr/>
          </a:p>
          <a:p>
            <a:pPr indent="-298450" lvl="0" marL="457200" rtl="0">
              <a:spcBef>
                <a:spcPts val="0"/>
              </a:spcBef>
              <a:spcAft>
                <a:spcPts val="0"/>
              </a:spcAft>
              <a:buSzPts val="1100"/>
              <a:buChar char="●"/>
            </a:pPr>
            <a:r>
              <a:rPr lang="en"/>
              <a:t>We did not find any statistically significant results</a:t>
            </a:r>
            <a:endParaRPr/>
          </a:p>
          <a:p>
            <a:pPr indent="-298450" lvl="1" marL="914400" rtl="0">
              <a:spcBef>
                <a:spcPts val="0"/>
              </a:spcBef>
              <a:spcAft>
                <a:spcPts val="0"/>
              </a:spcAft>
              <a:buSzPts val="1100"/>
              <a:buChar char="○"/>
            </a:pPr>
            <a:r>
              <a:rPr lang="en"/>
              <a:t>Therefore, we cannot reject our null hypothesis that our treatment had no effect</a:t>
            </a:r>
            <a:endParaRPr/>
          </a:p>
          <a:p>
            <a:pPr indent="0" lvl="0" marL="0" rtl="0">
              <a:spcBef>
                <a:spcPts val="0"/>
              </a:spcBef>
              <a:spcAft>
                <a:spcPts val="0"/>
              </a:spcAft>
              <a:buNone/>
            </a:pPr>
            <a:r>
              <a:t/>
            </a:r>
            <a:endParaRPr/>
          </a:p>
          <a:p>
            <a:pPr indent="0" lvl="0" marL="0" rtl="0">
              <a:spcBef>
                <a:spcPts val="0"/>
              </a:spcBef>
              <a:spcAft>
                <a:spcPts val="0"/>
              </a:spcAft>
              <a:buNone/>
            </a:pPr>
            <a:r>
              <a:rPr lang="en"/>
              <a:t>We were also interested in </a:t>
            </a:r>
            <a:endParaRPr/>
          </a:p>
          <a:p>
            <a:pPr indent="-298450" lvl="0" marL="457200" rtl="0">
              <a:spcBef>
                <a:spcPts val="0"/>
              </a:spcBef>
              <a:spcAft>
                <a:spcPts val="0"/>
              </a:spcAft>
              <a:buSzPts val="1100"/>
              <a:buChar char="●"/>
            </a:pPr>
            <a:r>
              <a:rPr lang="en"/>
              <a:t>Why our treatment effect in the short model was negative</a:t>
            </a:r>
            <a:endParaRPr/>
          </a:p>
          <a:p>
            <a:pPr indent="-298450" lvl="1" marL="914400" rtl="0">
              <a:spcBef>
                <a:spcPts val="0"/>
              </a:spcBef>
              <a:spcAft>
                <a:spcPts val="0"/>
              </a:spcAft>
              <a:buSzPts val="1100"/>
              <a:buChar char="○"/>
            </a:pPr>
            <a:r>
              <a:rPr lang="en"/>
              <a:t>perhaps because of the negative effects from the interaction terms</a:t>
            </a:r>
            <a:endParaRPr/>
          </a:p>
          <a:p>
            <a:pPr indent="-298450" lvl="0" marL="457200" rtl="0">
              <a:spcBef>
                <a:spcPts val="0"/>
              </a:spcBef>
              <a:spcAft>
                <a:spcPts val="0"/>
              </a:spcAft>
              <a:buSzPts val="1100"/>
              <a:buChar char="●"/>
            </a:pPr>
            <a:r>
              <a:rPr lang="en"/>
              <a:t>If our ITT effect differed among types of streets, types of neighbors, or routes (Heterogeneous treatment effect)</a:t>
            </a:r>
            <a:endParaRPr/>
          </a:p>
          <a:p>
            <a:pPr indent="-298450" lvl="0" marL="457200" rtl="0">
              <a:spcBef>
                <a:spcPts val="0"/>
              </a:spcBef>
              <a:spcAft>
                <a:spcPts val="0"/>
              </a:spcAft>
              <a:buSzPts val="1100"/>
              <a:buChar char="●"/>
            </a:pPr>
            <a:r>
              <a:rPr lang="en"/>
              <a:t>Unfortunately, we did not find any statistically significant results</a:t>
            </a:r>
            <a:endParaRPr/>
          </a:p>
          <a:p>
            <a:pPr indent="0" lvl="0" marL="0" rtl="0">
              <a:spcBef>
                <a:spcPts val="0"/>
              </a:spcBef>
              <a:spcAft>
                <a:spcPts val="0"/>
              </a:spcAft>
              <a:buNone/>
            </a:pPr>
            <a:r>
              <a:t/>
            </a:r>
            <a:endParaRPr/>
          </a:p>
          <a:p>
            <a:pPr indent="0" lvl="0" marL="0" rtl="0">
              <a:spcBef>
                <a:spcPts val="0"/>
              </a:spcBef>
              <a:spcAft>
                <a:spcPts val="0"/>
              </a:spcAft>
              <a:buNone/>
            </a:pPr>
            <a:r>
              <a:rPr lang="en"/>
              <a:t>Boundary analysis:</a:t>
            </a:r>
            <a:endParaRPr/>
          </a:p>
          <a:p>
            <a:pPr indent="-298450" lvl="0" marL="457200" rtl="0">
              <a:spcBef>
                <a:spcPts val="0"/>
              </a:spcBef>
              <a:spcAft>
                <a:spcPts val="0"/>
              </a:spcAft>
              <a:buSzPts val="1100"/>
              <a:buChar char="●"/>
            </a:pPr>
            <a:r>
              <a:rPr lang="en"/>
              <a:t>We had 5 missing records due to measurement errors</a:t>
            </a:r>
            <a:endParaRPr/>
          </a:p>
          <a:p>
            <a:pPr indent="-298450" lvl="0" marL="457200" rtl="0">
              <a:spcBef>
                <a:spcPts val="0"/>
              </a:spcBef>
              <a:spcAft>
                <a:spcPts val="0"/>
              </a:spcAft>
              <a:buSzPts val="1100"/>
              <a:buChar char="●"/>
            </a:pPr>
            <a:r>
              <a:rPr lang="en"/>
              <a:t>If we assume they all would NOT have put out a bin, using the long model</a:t>
            </a:r>
            <a:endParaRPr/>
          </a:p>
          <a:p>
            <a:pPr indent="-298450" lvl="1" marL="914400" rtl="0">
              <a:spcBef>
                <a:spcPts val="0"/>
              </a:spcBef>
              <a:spcAft>
                <a:spcPts val="0"/>
              </a:spcAft>
              <a:buSzPts val="1100"/>
              <a:buChar char="○"/>
            </a:pPr>
            <a:r>
              <a:rPr lang="en"/>
              <a:t>Potential outcome to treatment would have been 0.461 (0.436)</a:t>
            </a:r>
            <a:endParaRPr/>
          </a:p>
          <a:p>
            <a:pPr indent="-298450" lvl="0" marL="457200" rtl="0">
              <a:spcBef>
                <a:spcPts val="0"/>
              </a:spcBef>
              <a:spcAft>
                <a:spcPts val="0"/>
              </a:spcAft>
              <a:buSzPts val="1100"/>
              <a:buChar char="●"/>
            </a:pPr>
            <a:r>
              <a:rPr lang="en"/>
              <a:t>If we assumed they would have put out a bin, using the long model</a:t>
            </a:r>
            <a:endParaRPr/>
          </a:p>
          <a:p>
            <a:pPr indent="-298450" lvl="1" marL="914400" rtl="0">
              <a:spcBef>
                <a:spcPts val="0"/>
              </a:spcBef>
              <a:spcAft>
                <a:spcPts val="0"/>
              </a:spcAft>
              <a:buSzPts val="1100"/>
              <a:buChar char="○"/>
            </a:pPr>
            <a:r>
              <a:rPr lang="en"/>
              <a:t>Potential outcome to treatment would have been 0.261 (0.409)</a:t>
            </a:r>
            <a:endParaRPr/>
          </a:p>
          <a:p>
            <a:pPr indent="-298450" lvl="0" marL="457200" marR="0" rtl="0" algn="l">
              <a:lnSpc>
                <a:spcPct val="100000"/>
              </a:lnSpc>
              <a:spcBef>
                <a:spcPts val="0"/>
              </a:spcBef>
              <a:spcAft>
                <a:spcPts val="0"/>
              </a:spcAft>
              <a:buClr>
                <a:srgbClr val="000000"/>
              </a:buClr>
              <a:buSzPts val="1100"/>
              <a:buFont typeface="Arial"/>
              <a:buChar char="●"/>
            </a:pPr>
            <a:r>
              <a:rPr lang="en"/>
              <a:t>Neither were statistically significant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*p&lt;0.1; **p&lt;0.05; ***p&lt;0.01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Coefci</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Short</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                 2.5 %     97.5 %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(Intercept)  0.3185939 0.53140608</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           -0.2436059 0.04066474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Long</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(Intercept)       -0.9207798 1.2470747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                 -0.7706878 1.4961436</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street.score      -2.2753228 2.3766952</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neighbors.score   -0.2904311 0.5221454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wed               -0.3281627 0.8003929</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D:street.score    -3.3221137 1.5241149</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D:neighbors.score -0.3641064 0.8099257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D:wed             -0.7168267 0.4713567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Analysis of Variance Table</a:t>
            </a:r>
            <a:endParaRPr>
              <a:latin typeface="Courier New"/>
              <a:ea typeface="Courier New"/>
              <a:cs typeface="Courier New"/>
              <a:sym typeface="Courier New"/>
            </a:endParaRPr>
          </a:p>
          <a:p>
            <a:pPr indent="0" lvl="0" marL="0" rtl="0">
              <a:spcBef>
                <a:spcPts val="0"/>
              </a:spcBef>
              <a:spcAft>
                <a:spcPts val="0"/>
              </a:spcAft>
              <a:buNone/>
            </a:pPr>
            <a:r>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1: post.bin ~ D</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2: post.bin ~ D + street.score + neighbors.score + wed + street.score * D + neighbors.score * D + wed * D</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  Res.Df    RSS Df Sum of Sq Pr(&gt;Chi)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1    180 41.874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2    174 38.702  6    3.1716  0.02687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Signif. codes:  0 ‘***’ 0.001 ‘**’ 0.01 ‘*’ 0.05 ‘.’ 0.1 ‘ ’ 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spcBef>
                <a:spcPts val="0"/>
              </a:spcBef>
              <a:spcAft>
                <a:spcPts val="0"/>
              </a:spcAft>
              <a:buNone/>
            </a:pPr>
            <a:r>
              <a:rPr lang="en"/>
              <a:t>street.score</a:t>
            </a:r>
            <a:endParaRPr/>
          </a:p>
          <a:p>
            <a:pPr indent="-298450" lvl="0" marL="457200" rtl="0">
              <a:spcBef>
                <a:spcPts val="0"/>
              </a:spcBef>
              <a:spcAft>
                <a:spcPts val="0"/>
              </a:spcAft>
              <a:buSzPts val="1100"/>
              <a:buChar char="●"/>
            </a:pPr>
            <a:r>
              <a:rPr lang="en"/>
              <a:t>A house on a street where lots of households recycle, might be more inclined to recycle</a:t>
            </a:r>
            <a:endParaRPr/>
          </a:p>
          <a:p>
            <a:pPr indent="-298450" lvl="0" marL="457200" rtl="0">
              <a:spcBef>
                <a:spcPts val="0"/>
              </a:spcBef>
              <a:spcAft>
                <a:spcPts val="0"/>
              </a:spcAft>
              <a:buSzPts val="1100"/>
              <a:buChar char="●"/>
            </a:pPr>
            <a:r>
              <a:rPr lang="en"/>
              <a:t>Calculated as the mean of bins per street</a:t>
            </a:r>
            <a:endParaRPr/>
          </a:p>
          <a:p>
            <a:pPr indent="0" lvl="0" marL="0" rtl="0">
              <a:spcBef>
                <a:spcPts val="0"/>
              </a:spcBef>
              <a:spcAft>
                <a:spcPts val="0"/>
              </a:spcAft>
              <a:buNone/>
            </a:pPr>
            <a:r>
              <a:t/>
            </a:r>
            <a:endParaRPr/>
          </a:p>
          <a:p>
            <a:pPr indent="0" lvl="0" marL="0" rtl="0">
              <a:spcBef>
                <a:spcPts val="0"/>
              </a:spcBef>
              <a:spcAft>
                <a:spcPts val="0"/>
              </a:spcAft>
              <a:buNone/>
            </a:pPr>
            <a:r>
              <a:rPr lang="en"/>
              <a:t>neighbor.score</a:t>
            </a:r>
            <a:endParaRPr/>
          </a:p>
          <a:p>
            <a:pPr indent="-298450" lvl="0" marL="457200" rtl="0">
              <a:spcBef>
                <a:spcPts val="0"/>
              </a:spcBef>
              <a:spcAft>
                <a:spcPts val="0"/>
              </a:spcAft>
              <a:buSzPts val="1100"/>
              <a:buChar char="●"/>
            </a:pPr>
            <a:r>
              <a:rPr lang="en"/>
              <a:t>A house whose nearby neighbors recycle, might be more inclined to recycle</a:t>
            </a:r>
            <a:endParaRPr/>
          </a:p>
          <a:p>
            <a:pPr indent="-298450" lvl="0" marL="457200" rtl="0">
              <a:spcBef>
                <a:spcPts val="0"/>
              </a:spcBef>
              <a:spcAft>
                <a:spcPts val="0"/>
              </a:spcAft>
              <a:buSzPts val="1100"/>
              <a:buChar char="●"/>
            </a:pPr>
            <a:r>
              <a:rPr lang="en"/>
              <a:t>Grabbed gps data from Google geolocation API</a:t>
            </a:r>
            <a:endParaRPr/>
          </a:p>
          <a:p>
            <a:pPr indent="-298450" lvl="1" marL="914400" rtl="0">
              <a:spcBef>
                <a:spcPts val="0"/>
              </a:spcBef>
              <a:spcAft>
                <a:spcPts val="0"/>
              </a:spcAft>
              <a:buSzPts val="1100"/>
              <a:buChar char="○"/>
            </a:pPr>
            <a:r>
              <a:rPr lang="en"/>
              <a:t>draw a radius of 60 meters, and count the bins within that radius</a:t>
            </a:r>
            <a:endParaRPr/>
          </a:p>
          <a:p>
            <a:pPr indent="0" lvl="0" marL="0" rtl="0">
              <a:spcBef>
                <a:spcPts val="0"/>
              </a:spcBef>
              <a:spcAft>
                <a:spcPts val="0"/>
              </a:spcAft>
              <a:buNone/>
            </a:pPr>
            <a:r>
              <a:t/>
            </a:r>
            <a:endParaRPr/>
          </a:p>
          <a:p>
            <a:pPr indent="0" lvl="0" marL="0" rtl="0">
              <a:spcBef>
                <a:spcPts val="0"/>
              </a:spcBef>
              <a:spcAft>
                <a:spcPts val="0"/>
              </a:spcAft>
              <a:buNone/>
            </a:pPr>
            <a:r>
              <a:rPr lang="en"/>
              <a:t>wed</a:t>
            </a:r>
            <a:endParaRPr/>
          </a:p>
          <a:p>
            <a:pPr indent="-298450" lvl="0" marL="457200" rtl="0">
              <a:spcBef>
                <a:spcPts val="0"/>
              </a:spcBef>
              <a:spcAft>
                <a:spcPts val="0"/>
              </a:spcAft>
              <a:buSzPts val="1100"/>
              <a:buChar char="●"/>
            </a:pPr>
            <a:r>
              <a:rPr lang="en"/>
              <a:t>A house in a certain route, or pickup day, might be different from a house on another route, with a different pickup day</a:t>
            </a:r>
            <a:endParaRPr/>
          </a:p>
          <a:p>
            <a:pPr indent="0" lvl="0" marL="0" rtl="0">
              <a:spcBef>
                <a:spcPts val="0"/>
              </a:spcBef>
              <a:spcAft>
                <a:spcPts val="0"/>
              </a:spcAft>
              <a:buNone/>
            </a:pPr>
            <a:r>
              <a:t/>
            </a:r>
            <a:endParaRPr/>
          </a:p>
          <a:p>
            <a:pPr indent="-298450" lvl="1" marL="914400" rtl="0">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a:spcBef>
                <a:spcPts val="0"/>
              </a:spcBef>
              <a:spcAft>
                <a:spcPts val="0"/>
              </a:spcAft>
              <a:buNone/>
            </a:pPr>
            <a:r>
              <a:t/>
            </a:r>
            <a:endParaRPr/>
          </a:p>
          <a:p>
            <a:pPr indent="0" lvl="0" marL="0">
              <a:spcBef>
                <a:spcPts val="0"/>
              </a:spcBef>
              <a:spcAft>
                <a:spcPts val="0"/>
              </a:spcAft>
              <a:buNone/>
            </a:pPr>
            <a:r>
              <a:rPr lang="en"/>
              <a:t>Model:</a:t>
            </a:r>
            <a:endParaRPr/>
          </a:p>
          <a:p>
            <a:pPr indent="-298450" lvl="0" marL="457200" rtl="0">
              <a:spcBef>
                <a:spcPts val="0"/>
              </a:spcBef>
              <a:spcAft>
                <a:spcPts val="0"/>
              </a:spcAft>
              <a:buSzPts val="1100"/>
              <a:buChar char="●"/>
            </a:pPr>
            <a:r>
              <a:rPr lang="en"/>
              <a:t>We had </a:t>
            </a:r>
            <a:r>
              <a:rPr lang="en"/>
              <a:t>182 observations to use in our regression</a:t>
            </a:r>
            <a:endParaRPr/>
          </a:p>
          <a:p>
            <a:pPr indent="-298450" lvl="0" marL="457200" rtl="0">
              <a:spcBef>
                <a:spcPts val="0"/>
              </a:spcBef>
              <a:spcAft>
                <a:spcPts val="0"/>
              </a:spcAft>
              <a:buSzPts val="1100"/>
              <a:buChar char="●"/>
            </a:pPr>
            <a:r>
              <a:rPr lang="en"/>
              <a:t>Units here are 0.percentage, e.g. potential outcome to control is 42% likelihood to put out a bin</a:t>
            </a:r>
            <a:endParaRPr/>
          </a:p>
          <a:p>
            <a:pPr indent="-298450" lvl="0" marL="457200" rtl="0">
              <a:spcBef>
                <a:spcPts val="0"/>
              </a:spcBef>
              <a:spcAft>
                <a:spcPts val="0"/>
              </a:spcAft>
              <a:buSzPts val="1100"/>
              <a:buChar char="●"/>
            </a:pPr>
            <a:r>
              <a:rPr lang="en"/>
              <a:t>The basic short model showed a non-statistically significant negative potential outcome to treatment of -0.101</a:t>
            </a:r>
            <a:endParaRPr/>
          </a:p>
          <a:p>
            <a:pPr indent="-298450" lvl="0" marL="457200" rtl="0">
              <a:spcBef>
                <a:spcPts val="0"/>
              </a:spcBef>
              <a:spcAft>
                <a:spcPts val="0"/>
              </a:spcAft>
              <a:buSzPts val="1100"/>
              <a:buChar char="●"/>
            </a:pPr>
            <a:r>
              <a:rPr lang="en"/>
              <a:t>The basic long model showed a non-statistically significant positive potential outcome to treatment of 0.363</a:t>
            </a:r>
            <a:endParaRPr/>
          </a:p>
          <a:p>
            <a:pPr indent="0" lvl="0" marL="0">
              <a:spcBef>
                <a:spcPts val="0"/>
              </a:spcBef>
              <a:spcAft>
                <a:spcPts val="0"/>
              </a:spcAft>
              <a:buNone/>
            </a:pPr>
            <a:r>
              <a:t/>
            </a:r>
            <a:endParaRPr/>
          </a:p>
          <a:p>
            <a:pPr indent="0" lvl="0" marL="0" rtl="0">
              <a:spcBef>
                <a:spcPts val="0"/>
              </a:spcBef>
              <a:spcAft>
                <a:spcPts val="0"/>
              </a:spcAft>
              <a:buNone/>
            </a:pPr>
            <a:r>
              <a:rPr lang="en"/>
              <a:t>Conclusion:</a:t>
            </a:r>
            <a:endParaRPr/>
          </a:p>
          <a:p>
            <a:pPr indent="-298450" lvl="0" marL="457200" rtl="0">
              <a:spcBef>
                <a:spcPts val="0"/>
              </a:spcBef>
              <a:spcAft>
                <a:spcPts val="0"/>
              </a:spcAft>
              <a:buSzPts val="1100"/>
              <a:buChar char="●"/>
            </a:pPr>
            <a:r>
              <a:rPr lang="en"/>
              <a:t>We did not find any statistically effect of applying our treatment</a:t>
            </a:r>
            <a:endParaRPr/>
          </a:p>
          <a:p>
            <a:pPr indent="-298450" lvl="0" marL="457200" rtl="0">
              <a:spcBef>
                <a:spcPts val="0"/>
              </a:spcBef>
              <a:spcAft>
                <a:spcPts val="0"/>
              </a:spcAft>
              <a:buSzPts val="1100"/>
              <a:buChar char="●"/>
            </a:pPr>
            <a:r>
              <a:rPr lang="en"/>
              <a:t>We ran short and long models, to see if our coefficients changed</a:t>
            </a:r>
            <a:endParaRPr/>
          </a:p>
          <a:p>
            <a:pPr indent="-298450" lvl="1" marL="914400" rtl="0">
              <a:spcBef>
                <a:spcPts val="0"/>
              </a:spcBef>
              <a:spcAft>
                <a:spcPts val="0"/>
              </a:spcAft>
              <a:buSzPts val="1100"/>
              <a:buChar char="○"/>
            </a:pPr>
            <a:r>
              <a:rPr lang="en"/>
              <a:t>They did but not too much</a:t>
            </a:r>
            <a:endParaRPr/>
          </a:p>
          <a:p>
            <a:pPr indent="-298450" lvl="1" marL="914400" rtl="0">
              <a:spcBef>
                <a:spcPts val="0"/>
              </a:spcBef>
              <a:spcAft>
                <a:spcPts val="0"/>
              </a:spcAft>
              <a:buSzPts val="1100"/>
              <a:buChar char="○"/>
            </a:pPr>
            <a:r>
              <a:rPr lang="en"/>
              <a:t>Our </a:t>
            </a:r>
            <a:r>
              <a:rPr lang="en"/>
              <a:t>treatment</a:t>
            </a:r>
            <a:r>
              <a:rPr lang="en"/>
              <a:t> effect in the short model was negative, because of the large negative contributions from other terms (reference next slide)</a:t>
            </a:r>
            <a:endParaRPr/>
          </a:p>
          <a:p>
            <a:pPr indent="0" lvl="0" marL="0" rtl="0">
              <a:spcBef>
                <a:spcPts val="0"/>
              </a:spcBef>
              <a:spcAft>
                <a:spcPts val="0"/>
              </a:spcAft>
              <a:buNone/>
            </a:pPr>
            <a:r>
              <a:t/>
            </a:r>
            <a:endParaRPr/>
          </a:p>
          <a:p>
            <a:pPr indent="0" lvl="0" marL="0" rtl="0">
              <a:spcBef>
                <a:spcPts val="0"/>
              </a:spcBef>
              <a:spcAft>
                <a:spcPts val="0"/>
              </a:spcAft>
              <a:buNone/>
            </a:pPr>
            <a:r>
              <a:rPr lang="en"/>
              <a:t>*p&lt;0.1; **p&lt;0.05; ***p&lt;0.01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spcBef>
                <a:spcPts val="0"/>
              </a:spcBef>
              <a:spcAft>
                <a:spcPts val="0"/>
              </a:spcAft>
              <a:buNone/>
            </a:pPr>
            <a:r>
              <a:rPr lang="en"/>
              <a:t>We were also interested in </a:t>
            </a:r>
            <a:endParaRPr/>
          </a:p>
          <a:p>
            <a:pPr indent="-298450" lvl="0" marL="457200" rtl="0">
              <a:spcBef>
                <a:spcPts val="0"/>
              </a:spcBef>
              <a:spcAft>
                <a:spcPts val="0"/>
              </a:spcAft>
              <a:buSzPts val="1100"/>
              <a:buChar char="●"/>
            </a:pPr>
            <a:r>
              <a:rPr lang="en"/>
              <a:t>Why our short model showed negative treatment effect</a:t>
            </a:r>
            <a:endParaRPr/>
          </a:p>
          <a:p>
            <a:pPr indent="-298450" lvl="0" marL="457200" rtl="0">
              <a:spcBef>
                <a:spcPts val="0"/>
              </a:spcBef>
              <a:spcAft>
                <a:spcPts val="0"/>
              </a:spcAft>
              <a:buSzPts val="1100"/>
              <a:buChar char="●"/>
            </a:pPr>
            <a:r>
              <a:rPr lang="en"/>
              <a:t>If our ITT effect differed among types of streets, types of neighbors, or routes (</a:t>
            </a:r>
            <a:r>
              <a:rPr lang="en"/>
              <a:t>Heterogeneous treatment effect</a:t>
            </a:r>
            <a:r>
              <a:rPr lang="en"/>
              <a:t>)</a:t>
            </a:r>
            <a:endParaRPr/>
          </a:p>
          <a:p>
            <a:pPr indent="-298450" lvl="0" marL="457200" rtl="0">
              <a:spcBef>
                <a:spcPts val="0"/>
              </a:spcBef>
              <a:spcAft>
                <a:spcPts val="0"/>
              </a:spcAft>
              <a:buSzPts val="1100"/>
              <a:buChar char="●"/>
            </a:pPr>
            <a:r>
              <a:rPr lang="en"/>
              <a:t>Unfortunately, we did not find any statistically significant effects</a:t>
            </a:r>
            <a:endParaRPr/>
          </a:p>
          <a:p>
            <a:pPr indent="0" lvl="0" marL="0" rtl="0">
              <a:spcBef>
                <a:spcPts val="0"/>
              </a:spcBef>
              <a:spcAft>
                <a:spcPts val="0"/>
              </a:spcAft>
              <a:buNone/>
            </a:pPr>
            <a:r>
              <a:t/>
            </a:r>
            <a:endParaRPr/>
          </a:p>
          <a:p>
            <a:pPr indent="0" lvl="0" marL="0" rtl="0">
              <a:spcBef>
                <a:spcPts val="0"/>
              </a:spcBef>
              <a:spcAft>
                <a:spcPts val="0"/>
              </a:spcAft>
              <a:buNone/>
            </a:pPr>
            <a:r>
              <a:rPr lang="en"/>
              <a:t>Boundary analysis:</a:t>
            </a:r>
            <a:endParaRPr/>
          </a:p>
          <a:p>
            <a:pPr indent="-298450" lvl="0" marL="457200" rtl="0">
              <a:spcBef>
                <a:spcPts val="0"/>
              </a:spcBef>
              <a:spcAft>
                <a:spcPts val="0"/>
              </a:spcAft>
              <a:buSzPts val="1100"/>
              <a:buChar char="●"/>
            </a:pPr>
            <a:r>
              <a:rPr lang="en"/>
              <a:t>We had 5 missing records due to measurement errors</a:t>
            </a:r>
            <a:endParaRPr/>
          </a:p>
          <a:p>
            <a:pPr indent="-298450" lvl="0" marL="457200" rtl="0">
              <a:spcBef>
                <a:spcPts val="0"/>
              </a:spcBef>
              <a:spcAft>
                <a:spcPts val="0"/>
              </a:spcAft>
              <a:buSzPts val="1100"/>
              <a:buChar char="●"/>
            </a:pPr>
            <a:r>
              <a:rPr lang="en"/>
              <a:t>If we assume they all would NOT have put out a bin, using the long model</a:t>
            </a:r>
            <a:endParaRPr/>
          </a:p>
          <a:p>
            <a:pPr indent="-298450" lvl="1" marL="914400" rtl="0">
              <a:spcBef>
                <a:spcPts val="0"/>
              </a:spcBef>
              <a:spcAft>
                <a:spcPts val="0"/>
              </a:spcAft>
              <a:buSzPts val="1100"/>
              <a:buChar char="○"/>
            </a:pPr>
            <a:r>
              <a:rPr lang="en"/>
              <a:t>Potential outcome to treatment would have been 0.461 (0.436)</a:t>
            </a:r>
            <a:endParaRPr/>
          </a:p>
          <a:p>
            <a:pPr indent="-298450" lvl="0" marL="457200" rtl="0">
              <a:spcBef>
                <a:spcPts val="0"/>
              </a:spcBef>
              <a:spcAft>
                <a:spcPts val="0"/>
              </a:spcAft>
              <a:buSzPts val="1100"/>
              <a:buChar char="●"/>
            </a:pPr>
            <a:r>
              <a:rPr lang="en"/>
              <a:t>If we assumed they would have put out a bin</a:t>
            </a:r>
            <a:r>
              <a:rPr lang="en"/>
              <a:t>, using the long model</a:t>
            </a:r>
            <a:endParaRPr/>
          </a:p>
          <a:p>
            <a:pPr indent="-298450" lvl="1" marL="914400" rtl="0">
              <a:spcBef>
                <a:spcPts val="0"/>
              </a:spcBef>
              <a:spcAft>
                <a:spcPts val="0"/>
              </a:spcAft>
              <a:buSzPts val="1100"/>
              <a:buChar char="○"/>
            </a:pPr>
            <a:r>
              <a:rPr lang="en"/>
              <a:t>Potential outcome to treatment would have been </a:t>
            </a:r>
            <a:r>
              <a:rPr lang="en"/>
              <a:t>0.261 (0.409)</a:t>
            </a:r>
            <a:endParaRPr/>
          </a:p>
          <a:p>
            <a:pPr indent="-298450" lvl="0" marL="457200" marR="0" rtl="0" algn="l">
              <a:lnSpc>
                <a:spcPct val="100000"/>
              </a:lnSpc>
              <a:spcBef>
                <a:spcPts val="0"/>
              </a:spcBef>
              <a:spcAft>
                <a:spcPts val="0"/>
              </a:spcAft>
              <a:buClr>
                <a:srgbClr val="000000"/>
              </a:buClr>
              <a:buSzPts val="1100"/>
              <a:buFont typeface="Arial"/>
              <a:buChar char="●"/>
            </a:pPr>
            <a:r>
              <a:rPr lang="en"/>
              <a:t>Neither were statistically significant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Ram</a:t>
            </a:r>
            <a:endParaRPr/>
          </a:p>
          <a:p>
            <a:pPr indent="0" lvl="0" marL="0" rtl="0">
              <a:spcBef>
                <a:spcPts val="0"/>
              </a:spcBef>
              <a:spcAft>
                <a:spcPts val="0"/>
              </a:spcAft>
              <a:buNone/>
            </a:pPr>
            <a:r>
              <a:rPr lang="en"/>
              <a:t>The basic research question for our experiment was to figure out if we can improve recycling in the US by means of social comparison.  Think of this as the Opower paper that we all read about on social comparison for the use of electricity - applied to recycling.j</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Tarun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Tarun</a:t>
            </a:r>
            <a:endParaRPr>
              <a:latin typeface="Times New Roman"/>
              <a:ea typeface="Times New Roman"/>
              <a:cs typeface="Times New Roman"/>
              <a:sym typeface="Times New Roman"/>
            </a:endParaRPr>
          </a:p>
          <a:p>
            <a:pPr indent="0" lvl="0" marL="0" rtl="0">
              <a:lnSpc>
                <a:spcPct val="150000"/>
              </a:lnSpc>
              <a:spcBef>
                <a:spcPts val="0"/>
              </a:spcBef>
              <a:spcAft>
                <a:spcPts val="0"/>
              </a:spcAft>
              <a:buNone/>
            </a:pPr>
            <a:r>
              <a:rPr lang="en">
                <a:latin typeface="Times New Roman"/>
                <a:ea typeface="Times New Roman"/>
                <a:cs typeface="Times New Roman"/>
                <a:sym typeface="Times New Roman"/>
              </a:rPr>
              <a:t>-       Waste reduction that is being sent to landfills.</a:t>
            </a:r>
            <a:endParaRPr>
              <a:latin typeface="Times New Roman"/>
              <a:ea typeface="Times New Roman"/>
              <a:cs typeface="Times New Roman"/>
              <a:sym typeface="Times New Roman"/>
            </a:endParaRPr>
          </a:p>
          <a:p>
            <a:pPr indent="0" lvl="0" marL="0" rtl="0">
              <a:lnSpc>
                <a:spcPct val="150000"/>
              </a:lnSpc>
              <a:spcBef>
                <a:spcPts val="0"/>
              </a:spcBef>
              <a:spcAft>
                <a:spcPts val="0"/>
              </a:spcAft>
              <a:buNone/>
            </a:pPr>
            <a:r>
              <a:rPr lang="en">
                <a:latin typeface="Times New Roman"/>
                <a:ea typeface="Times New Roman"/>
                <a:cs typeface="Times New Roman"/>
                <a:sym typeface="Times New Roman"/>
              </a:rPr>
              <a:t>-       Conservation of natural resources like wood, water and minerals.</a:t>
            </a:r>
            <a:endParaRPr>
              <a:latin typeface="Times New Roman"/>
              <a:ea typeface="Times New Roman"/>
              <a:cs typeface="Times New Roman"/>
              <a:sym typeface="Times New Roman"/>
            </a:endParaRPr>
          </a:p>
          <a:p>
            <a:pPr indent="0" lvl="0" marL="0" rtl="0">
              <a:lnSpc>
                <a:spcPct val="150000"/>
              </a:lnSpc>
              <a:spcBef>
                <a:spcPts val="0"/>
              </a:spcBef>
              <a:spcAft>
                <a:spcPts val="0"/>
              </a:spcAft>
              <a:buNone/>
            </a:pPr>
            <a:r>
              <a:rPr lang="en">
                <a:latin typeface="Times New Roman"/>
                <a:ea typeface="Times New Roman"/>
                <a:cs typeface="Times New Roman"/>
                <a:sym typeface="Times New Roman"/>
              </a:rPr>
              <a:t>-       Pollution reduction by reducing the need for the creation of new raw materials.</a:t>
            </a:r>
            <a:endParaRPr>
              <a:latin typeface="Times New Roman"/>
              <a:ea typeface="Times New Roman"/>
              <a:cs typeface="Times New Roman"/>
              <a:sym typeface="Times New Roman"/>
            </a:endParaRPr>
          </a:p>
          <a:p>
            <a:pPr indent="0" lvl="0" marL="0" rtl="0">
              <a:lnSpc>
                <a:spcPct val="150000"/>
              </a:lnSpc>
              <a:spcBef>
                <a:spcPts val="0"/>
              </a:spcBef>
              <a:spcAft>
                <a:spcPts val="0"/>
              </a:spcAft>
              <a:buNone/>
            </a:pPr>
            <a:r>
              <a:rPr lang="en">
                <a:latin typeface="Times New Roman"/>
                <a:ea typeface="Times New Roman"/>
                <a:cs typeface="Times New Roman"/>
                <a:sym typeface="Times New Roman"/>
              </a:rPr>
              <a:t>-       Savings in energy consumption by reusing existing products to building new products.</a:t>
            </a:r>
            <a:endParaRPr>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Yang</a:t>
            </a:r>
            <a:endParaRPr/>
          </a:p>
          <a:p>
            <a:pPr indent="0" lvl="0" marL="0" rtl="0">
              <a:spcBef>
                <a:spcPts val="0"/>
              </a:spcBef>
              <a:spcAft>
                <a:spcPts val="0"/>
              </a:spcAft>
              <a:buNone/>
            </a:pPr>
            <a:r>
              <a:t/>
            </a:r>
            <a:endParaRPr/>
          </a:p>
          <a:p>
            <a:pPr indent="0" lvl="0" marL="0" rtl="0">
              <a:spcBef>
                <a:spcPts val="0"/>
              </a:spcBef>
              <a:spcAft>
                <a:spcPts val="0"/>
              </a:spcAft>
              <a:buNone/>
            </a:pPr>
            <a:r>
              <a:rPr lang="en"/>
              <a:t>Model:</a:t>
            </a:r>
            <a:endParaRPr/>
          </a:p>
          <a:p>
            <a:pPr indent="-298450" lvl="0" marL="457200" rtl="0">
              <a:spcBef>
                <a:spcPts val="0"/>
              </a:spcBef>
              <a:spcAft>
                <a:spcPts val="0"/>
              </a:spcAft>
              <a:buSzPts val="1100"/>
              <a:buChar char="●"/>
            </a:pPr>
            <a:r>
              <a:rPr lang="en"/>
              <a:t>We had 182 observations to use in our regression</a:t>
            </a:r>
            <a:endParaRPr/>
          </a:p>
          <a:p>
            <a:pPr indent="-298450" lvl="0" marL="457200" rtl="0">
              <a:spcBef>
                <a:spcPts val="0"/>
              </a:spcBef>
              <a:spcAft>
                <a:spcPts val="0"/>
              </a:spcAft>
              <a:buSzPts val="1100"/>
              <a:buChar char="●"/>
            </a:pPr>
            <a:r>
              <a:rPr lang="en"/>
              <a:t>Units here are 0.percentage, e.g. potential outcome to control is 42% likelihood to put out a bin</a:t>
            </a:r>
            <a:endParaRPr/>
          </a:p>
          <a:p>
            <a:pPr indent="-298450" lvl="0" marL="457200" rtl="0">
              <a:spcBef>
                <a:spcPts val="0"/>
              </a:spcBef>
              <a:spcAft>
                <a:spcPts val="0"/>
              </a:spcAft>
              <a:buSzPts val="1100"/>
              <a:buChar char="●"/>
            </a:pPr>
            <a:r>
              <a:rPr lang="en"/>
              <a:t>The basic short model showed a non-statistically significant negative potential outcome to treatment of -0.101</a:t>
            </a:r>
            <a:endParaRPr/>
          </a:p>
          <a:p>
            <a:pPr indent="-298450" lvl="0" marL="457200" rtl="0">
              <a:spcBef>
                <a:spcPts val="0"/>
              </a:spcBef>
              <a:spcAft>
                <a:spcPts val="0"/>
              </a:spcAft>
              <a:buSzPts val="1100"/>
              <a:buChar char="●"/>
            </a:pPr>
            <a:r>
              <a:rPr lang="en"/>
              <a:t>The basic long model showed a non-statistically significant positive potential outcome to treatment of 0.363</a:t>
            </a:r>
            <a:endParaRPr/>
          </a:p>
          <a:p>
            <a:pPr indent="0" lvl="0" marL="0" rtl="0">
              <a:spcBef>
                <a:spcPts val="0"/>
              </a:spcBef>
              <a:spcAft>
                <a:spcPts val="0"/>
              </a:spcAft>
              <a:buNone/>
            </a:pPr>
            <a:r>
              <a:t/>
            </a:r>
            <a:endParaRPr/>
          </a:p>
          <a:p>
            <a:pPr indent="0" lvl="0" marL="0" rtl="0">
              <a:spcBef>
                <a:spcPts val="0"/>
              </a:spcBef>
              <a:spcAft>
                <a:spcPts val="0"/>
              </a:spcAft>
              <a:buNone/>
            </a:pPr>
            <a:r>
              <a:rPr lang="en"/>
              <a:t>Conclusions:</a:t>
            </a:r>
            <a:endParaRPr/>
          </a:p>
          <a:p>
            <a:pPr indent="-298450" lvl="0" marL="457200" rtl="0">
              <a:spcBef>
                <a:spcPts val="0"/>
              </a:spcBef>
              <a:spcAft>
                <a:spcPts val="0"/>
              </a:spcAft>
              <a:buSzPts val="1100"/>
              <a:buChar char="●"/>
            </a:pPr>
            <a:r>
              <a:rPr lang="en"/>
              <a:t>We did not find any statistically significant results</a:t>
            </a:r>
            <a:endParaRPr/>
          </a:p>
          <a:p>
            <a:pPr indent="-298450" lvl="1" marL="914400" rtl="0">
              <a:spcBef>
                <a:spcPts val="0"/>
              </a:spcBef>
              <a:spcAft>
                <a:spcPts val="0"/>
              </a:spcAft>
              <a:buSzPts val="1100"/>
              <a:buChar char="○"/>
            </a:pPr>
            <a:r>
              <a:rPr lang="en"/>
              <a:t>Therefore, we cannot reject our null hypothesis that our treatment had no effect</a:t>
            </a:r>
            <a:endParaRPr/>
          </a:p>
          <a:p>
            <a:pPr indent="0" lvl="0" marL="0" rtl="0">
              <a:spcBef>
                <a:spcPts val="0"/>
              </a:spcBef>
              <a:spcAft>
                <a:spcPts val="0"/>
              </a:spcAft>
              <a:buNone/>
            </a:pPr>
            <a:r>
              <a:t/>
            </a:r>
            <a:endParaRPr/>
          </a:p>
          <a:p>
            <a:pPr indent="0" lvl="0" marL="0" rtl="0">
              <a:spcBef>
                <a:spcPts val="0"/>
              </a:spcBef>
              <a:spcAft>
                <a:spcPts val="0"/>
              </a:spcAft>
              <a:buNone/>
            </a:pPr>
            <a:r>
              <a:rPr lang="en"/>
              <a:t>We were also interested in </a:t>
            </a:r>
            <a:endParaRPr/>
          </a:p>
          <a:p>
            <a:pPr indent="-298450" lvl="0" marL="457200" rtl="0">
              <a:spcBef>
                <a:spcPts val="0"/>
              </a:spcBef>
              <a:spcAft>
                <a:spcPts val="0"/>
              </a:spcAft>
              <a:buSzPts val="1100"/>
              <a:buChar char="●"/>
            </a:pPr>
            <a:r>
              <a:rPr lang="en"/>
              <a:t>Why our treatment effect in the short model was negative</a:t>
            </a:r>
            <a:endParaRPr/>
          </a:p>
          <a:p>
            <a:pPr indent="-298450" lvl="1" marL="914400" rtl="0">
              <a:spcBef>
                <a:spcPts val="0"/>
              </a:spcBef>
              <a:spcAft>
                <a:spcPts val="0"/>
              </a:spcAft>
              <a:buSzPts val="1100"/>
              <a:buChar char="○"/>
            </a:pPr>
            <a:r>
              <a:rPr lang="en"/>
              <a:t>perhaps because of the negative effects from the interaction terms</a:t>
            </a:r>
            <a:endParaRPr/>
          </a:p>
          <a:p>
            <a:pPr indent="-298450" lvl="0" marL="457200" rtl="0">
              <a:spcBef>
                <a:spcPts val="0"/>
              </a:spcBef>
              <a:spcAft>
                <a:spcPts val="0"/>
              </a:spcAft>
              <a:buSzPts val="1100"/>
              <a:buChar char="●"/>
            </a:pPr>
            <a:r>
              <a:rPr lang="en"/>
              <a:t>If our ITT effect differed among types of streets, types of neighbors, or routes (Heterogeneous treatment effect)</a:t>
            </a:r>
            <a:endParaRPr/>
          </a:p>
          <a:p>
            <a:pPr indent="-298450" lvl="0" marL="457200" rtl="0">
              <a:spcBef>
                <a:spcPts val="0"/>
              </a:spcBef>
              <a:spcAft>
                <a:spcPts val="0"/>
              </a:spcAft>
              <a:buSzPts val="1100"/>
              <a:buChar char="●"/>
            </a:pPr>
            <a:r>
              <a:rPr lang="en"/>
              <a:t>Unfortunately, we did not find any statistically significant results</a:t>
            </a:r>
            <a:endParaRPr/>
          </a:p>
          <a:p>
            <a:pPr indent="0" lvl="0" marL="0" rtl="0">
              <a:spcBef>
                <a:spcPts val="0"/>
              </a:spcBef>
              <a:spcAft>
                <a:spcPts val="0"/>
              </a:spcAft>
              <a:buNone/>
            </a:pPr>
            <a:r>
              <a:t/>
            </a:r>
            <a:endParaRPr/>
          </a:p>
          <a:p>
            <a:pPr indent="0" lvl="0" marL="0" rtl="0">
              <a:spcBef>
                <a:spcPts val="0"/>
              </a:spcBef>
              <a:spcAft>
                <a:spcPts val="0"/>
              </a:spcAft>
              <a:buNone/>
            </a:pPr>
            <a:r>
              <a:rPr lang="en"/>
              <a:t>Boundary analysis:</a:t>
            </a:r>
            <a:endParaRPr/>
          </a:p>
          <a:p>
            <a:pPr indent="-298450" lvl="0" marL="457200" rtl="0">
              <a:spcBef>
                <a:spcPts val="0"/>
              </a:spcBef>
              <a:spcAft>
                <a:spcPts val="0"/>
              </a:spcAft>
              <a:buSzPts val="1100"/>
              <a:buChar char="●"/>
            </a:pPr>
            <a:r>
              <a:rPr lang="en"/>
              <a:t>We had 5 missing records due to measurement errors</a:t>
            </a:r>
            <a:endParaRPr/>
          </a:p>
          <a:p>
            <a:pPr indent="-298450" lvl="0" marL="457200" rtl="0">
              <a:spcBef>
                <a:spcPts val="0"/>
              </a:spcBef>
              <a:spcAft>
                <a:spcPts val="0"/>
              </a:spcAft>
              <a:buSzPts val="1100"/>
              <a:buChar char="●"/>
            </a:pPr>
            <a:r>
              <a:rPr lang="en"/>
              <a:t>If we assume they all would NOT have put out a bin, using the long model</a:t>
            </a:r>
            <a:endParaRPr/>
          </a:p>
          <a:p>
            <a:pPr indent="-298450" lvl="1" marL="914400" rtl="0">
              <a:spcBef>
                <a:spcPts val="0"/>
              </a:spcBef>
              <a:spcAft>
                <a:spcPts val="0"/>
              </a:spcAft>
              <a:buSzPts val="1100"/>
              <a:buChar char="○"/>
            </a:pPr>
            <a:r>
              <a:rPr lang="en"/>
              <a:t>Potential outcome to treatment would have been 0.461 (0.436)</a:t>
            </a:r>
            <a:endParaRPr/>
          </a:p>
          <a:p>
            <a:pPr indent="-298450" lvl="0" marL="457200" rtl="0">
              <a:spcBef>
                <a:spcPts val="0"/>
              </a:spcBef>
              <a:spcAft>
                <a:spcPts val="0"/>
              </a:spcAft>
              <a:buSzPts val="1100"/>
              <a:buChar char="●"/>
            </a:pPr>
            <a:r>
              <a:rPr lang="en"/>
              <a:t>If we assumed they would have put out a bin, using the long model</a:t>
            </a:r>
            <a:endParaRPr/>
          </a:p>
          <a:p>
            <a:pPr indent="-298450" lvl="1" marL="914400" rtl="0">
              <a:spcBef>
                <a:spcPts val="0"/>
              </a:spcBef>
              <a:spcAft>
                <a:spcPts val="0"/>
              </a:spcAft>
              <a:buSzPts val="1100"/>
              <a:buChar char="○"/>
            </a:pPr>
            <a:r>
              <a:rPr lang="en"/>
              <a:t>Potential outcome to treatment would have been 0.261 (0.409)</a:t>
            </a:r>
            <a:endParaRPr/>
          </a:p>
          <a:p>
            <a:pPr indent="-298450" lvl="0" marL="457200" marR="0" rtl="0" algn="l">
              <a:lnSpc>
                <a:spcPct val="100000"/>
              </a:lnSpc>
              <a:spcBef>
                <a:spcPts val="0"/>
              </a:spcBef>
              <a:spcAft>
                <a:spcPts val="0"/>
              </a:spcAft>
              <a:buClr>
                <a:srgbClr val="000000"/>
              </a:buClr>
              <a:buSzPts val="1100"/>
              <a:buFont typeface="Arial"/>
              <a:buChar char="●"/>
            </a:pPr>
            <a:r>
              <a:rPr lang="en"/>
              <a:t>Neither were statistically significant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*p&lt;0.1; **p&lt;0.05; ***p&lt;0.01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Coefci</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Short</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                 2.5 %     97.5 %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(Intercept)  0.3185939 0.53140608</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           -0.2436059 0.04066474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Long</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(Intercept)       -0.9207798 1.2470747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                 -0.7706878 1.4961436</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street.score      -2.2753228 2.3766952</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neighbors.score   -0.2904311 0.5221454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wed               -0.3281627 0.8003929</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D:street.score    -3.3221137 1.5241149</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D:neighbors.score -0.3641064 0.8099257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D:wed             -0.7168267 0.4713567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None/>
            </a:pPr>
            <a:r>
              <a:rPr lang="en">
                <a:latin typeface="Courier New"/>
                <a:ea typeface="Courier New"/>
                <a:cs typeface="Courier New"/>
                <a:sym typeface="Courier New"/>
              </a:rPr>
              <a:t>Analysis of Variance Table</a:t>
            </a:r>
            <a:endParaRPr>
              <a:latin typeface="Courier New"/>
              <a:ea typeface="Courier New"/>
              <a:cs typeface="Courier New"/>
              <a:sym typeface="Courier New"/>
            </a:endParaRPr>
          </a:p>
          <a:p>
            <a:pPr indent="0" lvl="0" marL="0" rtl="0">
              <a:spcBef>
                <a:spcPts val="0"/>
              </a:spcBef>
              <a:spcAft>
                <a:spcPts val="0"/>
              </a:spcAft>
              <a:buNone/>
            </a:pPr>
            <a:r>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1: post.bin ~ D</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Model 2: post.bin ~ D + street.score + neighbors.score + wed + street.score * D + neighbors.score * D + wed * D</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  Res.Df    RSS Df Sum of Sq Pr(&gt;Chi)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1    180 41.874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2    174 38.702  6    3.1716  0.02687 *</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spcBef>
                <a:spcPts val="0"/>
              </a:spcBef>
              <a:spcAft>
                <a:spcPts val="0"/>
              </a:spcAft>
              <a:buNone/>
            </a:pPr>
            <a:r>
              <a:rPr lang="en">
                <a:latin typeface="Courier New"/>
                <a:ea typeface="Courier New"/>
                <a:cs typeface="Courier New"/>
                <a:sym typeface="Courier New"/>
              </a:rPr>
              <a:t>Signif. codes:  0 ‘***’ 0.001 ‘**’ 0.01 ‘*’ 0.05 ‘.’ 0.1 ‘ ’ 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Tarun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Ram</a:t>
            </a:r>
            <a:endParaRPr/>
          </a:p>
          <a:p>
            <a:pPr indent="0" lvl="0" marL="0">
              <a:spcBef>
                <a:spcPts val="0"/>
              </a:spcBef>
              <a:spcAft>
                <a:spcPts val="0"/>
              </a:spcAft>
              <a:buNone/>
            </a:pPr>
            <a:r>
              <a:rPr lang="en"/>
              <a:t>So why did we pick this question?  Well, we live in a world there is just more and more of us, and we keep generating more and more trash. In the US we generate about 7lbs of trash per capita every day!  A lot of that trash is recyclable material - materials made of plastic that takes 400 years to decompose and be carbonized.  Yet, our recycling rate as a country is quite low - 35%.  We are ranked #25 in the world - Germany is ranked #1 with 65% recycling rate.  How can the US become #1?</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Ram</a:t>
            </a:r>
            <a:endParaRPr/>
          </a:p>
          <a:p>
            <a:pPr indent="0" lvl="0" marL="0" rtl="0">
              <a:lnSpc>
                <a:spcPct val="150000"/>
              </a:lnSpc>
              <a:spcBef>
                <a:spcPts val="0"/>
              </a:spcBef>
              <a:spcAft>
                <a:spcPts val="0"/>
              </a:spcAft>
              <a:buNone/>
            </a:pPr>
            <a:r>
              <a:rPr lang="en"/>
              <a:t>Well, we took our high-level motivation for an experiment and based on our readings in the class, wondered if social comparison could be used as a tool to motivate people to recycle more.  In order to conduct an experiment to test our hypothesis, we needed to figure out -&gt; whom we are targeting,  what sort of treatment we are going to provide them and how we are going to measure if the treatment had any impact.</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Ram</a:t>
            </a:r>
            <a:endParaRPr/>
          </a:p>
          <a:p>
            <a:pPr indent="0" lvl="0" marL="0" rtl="0">
              <a:spcBef>
                <a:spcPts val="0"/>
              </a:spcBef>
              <a:spcAft>
                <a:spcPts val="0"/>
              </a:spcAft>
              <a:buNone/>
            </a:pPr>
            <a:r>
              <a:rPr lang="en"/>
              <a:t>After brainstorming several ideas - which included doing an experiment in elementary school with kids to sending out a survey on mturk to get a sense for how people might react to social comparison information - we took David and Alex’s advice and embarked on a real-world field experiment.  We picked Montgomery County - where i live; where recycling pick up happens once a week.  We met with the Dept. of Environ. Protection for the county, got a good understanding of the current state of recycling in MoCo.  Based on all that information - we decided our target population would be “non-recyclers” - those who are not currently pariticipating in recycling and treat them with a flyer which would compare their neighborhood’s recycling rates to the county’s overall recycling rate.  Measurement was going to be somewhat tricky. Our meeting with the county officials revealed that MoCo collects a ton of data - but it is not at household level.  Given our limited resources, we could not rely on the county data (which wasn’t available readily).  We decided on a simple measure - we would drive around and simply indicate whether a house participated in recycling or not - by looking at if they put out a recycle bin on scheduled collection day.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Ram</a:t>
            </a:r>
            <a:endParaRPr/>
          </a:p>
          <a:p>
            <a:pPr indent="0" lvl="0" marL="0" rtl="0">
              <a:spcBef>
                <a:spcPts val="0"/>
              </a:spcBef>
              <a:spcAft>
                <a:spcPts val="0"/>
              </a:spcAft>
              <a:buNone/>
            </a:pPr>
            <a:r>
              <a:rPr lang="en"/>
              <a:t>Given our tight timeline for the class, here is what we were able to do.  We did a week of pre-experiment scouting. What if every single house participated already??  Fortunately for us, we were able to find two neighborhoods where the participation rate was around 50%.  This was based on just 1-week’s observation. Once we landed on which neighborhoods to focus on, we took a pre-treatment measurement to identify which houses were not participating in the program.  This is our target population.  We then split the target population into control and treatment groups - we randomized by street cluster (just incase neighbors talked about the treatment). We sent the treatment group - the following flyer.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Ram</a:t>
            </a:r>
            <a:endParaRPr/>
          </a:p>
          <a:p>
            <a:pPr indent="0" lvl="0" marL="0">
              <a:spcBef>
                <a:spcPts val="0"/>
              </a:spcBef>
              <a:spcAft>
                <a:spcPts val="0"/>
              </a:spcAft>
              <a:buNone/>
            </a:pPr>
            <a:r>
              <a:rPr lang="en"/>
              <a:t>So how did we actually collect the data?</a:t>
            </a:r>
            <a:endParaRPr/>
          </a:p>
          <a:p>
            <a:pPr indent="0" lvl="0" marL="0" rtl="0">
              <a:spcBef>
                <a:spcPts val="0"/>
              </a:spcBef>
              <a:spcAft>
                <a:spcPts val="0"/>
              </a:spcAft>
              <a:buNone/>
            </a:pPr>
            <a:r>
              <a:rPr lang="en"/>
              <a:t>Gopro + Prius!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Ram</a:t>
            </a:r>
            <a:endParaRPr/>
          </a:p>
          <a:p>
            <a:pPr indent="0" lvl="0" marL="0" rtl="0">
              <a:lnSpc>
                <a:spcPct val="150000"/>
              </a:lnSpc>
              <a:spcBef>
                <a:spcPts val="0"/>
              </a:spcBef>
              <a:spcAft>
                <a:spcPts val="0"/>
              </a:spcAft>
              <a:buNone/>
            </a:pPr>
            <a:r>
              <a:rPr lang="en"/>
              <a:t>Here are the details of the data that we collected -&gt;</a:t>
            </a:r>
            <a:endParaRPr/>
          </a:p>
          <a:p>
            <a:pPr indent="0" lvl="0" marL="0" rtl="0">
              <a:lnSpc>
                <a:spcPct val="150000"/>
              </a:lnSpc>
              <a:spcBef>
                <a:spcPts val="0"/>
              </a:spcBef>
              <a:spcAft>
                <a:spcPts val="0"/>
              </a:spcAft>
              <a:buNone/>
            </a:pPr>
            <a:r>
              <a:rPr lang="en"/>
              <a:t>There were 484 single family homes that we studied.  Roughly 40% of those (186 homes) were in our target population - they did not participate in the pre-treatment period. We split them roughly 50/50 into treatment and control groups - we employed a cluster design where residents on the same street were either treatment or in control.  We then measured the post treatment participation rate for both the treatment and control groups.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Shape 269"/>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rgbClr val="6AA84F"/>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4294967295" type="title"/>
          </p:nvPr>
        </p:nvSpPr>
        <p:spPr>
          <a:xfrm>
            <a:off x="690475" y="1783400"/>
            <a:ext cx="4634100" cy="968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Going Green - With Envy </a:t>
            </a:r>
            <a:endParaRPr>
              <a:solidFill>
                <a:srgbClr val="FFFFFF"/>
              </a:solidFill>
            </a:endParaRPr>
          </a:p>
        </p:txBody>
      </p:sp>
      <p:pic>
        <p:nvPicPr>
          <p:cNvPr id="278" name="Shape 278"/>
          <p:cNvPicPr preferRelativeResize="0"/>
          <p:nvPr/>
        </p:nvPicPr>
        <p:blipFill>
          <a:blip r:embed="rId3">
            <a:alphaModFix amt="80000"/>
          </a:blip>
          <a:stretch>
            <a:fillRect/>
          </a:stretch>
        </p:blipFill>
        <p:spPr>
          <a:xfrm>
            <a:off x="6362225" y="2052727"/>
            <a:ext cx="2059624" cy="1636101"/>
          </a:xfrm>
          <a:prstGeom prst="rect">
            <a:avLst/>
          </a:prstGeom>
          <a:noFill/>
          <a:ln>
            <a:noFill/>
          </a:ln>
        </p:spPr>
      </p:pic>
      <p:sp>
        <p:nvSpPr>
          <p:cNvPr id="279" name="Shape 279"/>
          <p:cNvSpPr txBox="1"/>
          <p:nvPr>
            <p:ph idx="4294967295" type="subTitle"/>
          </p:nvPr>
        </p:nvSpPr>
        <p:spPr>
          <a:xfrm>
            <a:off x="774100" y="2634500"/>
            <a:ext cx="4355400" cy="135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Maven Pro"/>
                <a:ea typeface="Maven Pro"/>
                <a:cs typeface="Maven Pro"/>
                <a:sym typeface="Maven Pro"/>
              </a:rPr>
              <a:t>W241 - Experiments and </a:t>
            </a:r>
            <a:r>
              <a:rPr lang="en" sz="1800">
                <a:solidFill>
                  <a:srgbClr val="FFFFFF"/>
                </a:solidFill>
                <a:latin typeface="Maven Pro"/>
                <a:ea typeface="Maven Pro"/>
                <a:cs typeface="Maven Pro"/>
                <a:sym typeface="Maven Pro"/>
              </a:rPr>
              <a:t>Causality</a:t>
            </a:r>
            <a:endParaRPr sz="1800">
              <a:solidFill>
                <a:srgbClr val="FFFFFF"/>
              </a:solidFill>
              <a:latin typeface="Maven Pro"/>
              <a:ea typeface="Maven Pro"/>
              <a:cs typeface="Maven Pro"/>
              <a:sym typeface="Maven Pro"/>
            </a:endParaRPr>
          </a:p>
          <a:p>
            <a:pPr indent="0" lvl="0" marL="0">
              <a:spcBef>
                <a:spcPts val="1600"/>
              </a:spcBef>
              <a:spcAft>
                <a:spcPts val="1600"/>
              </a:spcAft>
              <a:buNone/>
            </a:pPr>
            <a:r>
              <a:rPr lang="en" sz="1800">
                <a:solidFill>
                  <a:srgbClr val="FFFFFF"/>
                </a:solidFill>
                <a:latin typeface="Maven Pro"/>
                <a:ea typeface="Maven Pro"/>
                <a:cs typeface="Maven Pro"/>
                <a:sym typeface="Maven Pro"/>
              </a:rPr>
              <a:t>Ram Balasubramanian, Tarun Chopra, Cynthia Hu, Yang Yang Qian</a:t>
            </a:r>
            <a:r>
              <a:rPr lang="en" sz="1800">
                <a:solidFill>
                  <a:srgbClr val="FFFFFF"/>
                </a:solidFill>
                <a:latin typeface="Maven Pro"/>
                <a:ea typeface="Maven Pro"/>
                <a:cs typeface="Maven Pro"/>
                <a:sym typeface="Maven Pro"/>
              </a:rPr>
              <a:t> </a:t>
            </a:r>
            <a:endParaRPr sz="1800">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idx="4294967295" type="title"/>
          </p:nvPr>
        </p:nvSpPr>
        <p:spPr>
          <a:xfrm>
            <a:off x="481400" y="2779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Covariate Balance</a:t>
            </a:r>
            <a:endParaRPr>
              <a:solidFill>
                <a:srgbClr val="FFFFFF"/>
              </a:solidFill>
            </a:endParaRPr>
          </a:p>
        </p:txBody>
      </p:sp>
      <p:sp>
        <p:nvSpPr>
          <p:cNvPr id="389" name="Shape 389"/>
          <p:cNvSpPr txBox="1"/>
          <p:nvPr/>
        </p:nvSpPr>
        <p:spPr>
          <a:xfrm>
            <a:off x="574025" y="1195150"/>
            <a:ext cx="78069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lt1"/>
                </a:solidFill>
              </a:rPr>
              <a:t>Anova test on two models:</a:t>
            </a:r>
            <a:endParaRPr sz="1800">
              <a:solidFill>
                <a:schemeClr val="lt1"/>
              </a:solidFill>
            </a:endParaRPr>
          </a:p>
          <a:p>
            <a:pPr indent="-342900" lvl="0" marL="457200" rtl="0">
              <a:lnSpc>
                <a:spcPct val="115000"/>
              </a:lnSpc>
              <a:spcBef>
                <a:spcPts val="0"/>
              </a:spcBef>
              <a:spcAft>
                <a:spcPts val="0"/>
              </a:spcAft>
              <a:buClr>
                <a:schemeClr val="lt1"/>
              </a:buClr>
              <a:buSzPts val="1800"/>
              <a:buChar char="●"/>
            </a:pPr>
            <a:r>
              <a:rPr lang="en" sz="1800">
                <a:solidFill>
                  <a:schemeClr val="lt1"/>
                </a:solidFill>
              </a:rPr>
              <a:t>D ~ 1</a:t>
            </a:r>
            <a:endParaRPr sz="1800">
              <a:solidFill>
                <a:schemeClr val="lt1"/>
              </a:solidFill>
            </a:endParaRPr>
          </a:p>
          <a:p>
            <a:pPr indent="-342900" lvl="0" marL="457200" rtl="0">
              <a:lnSpc>
                <a:spcPct val="115000"/>
              </a:lnSpc>
              <a:spcBef>
                <a:spcPts val="0"/>
              </a:spcBef>
              <a:spcAft>
                <a:spcPts val="0"/>
              </a:spcAft>
              <a:buClr>
                <a:schemeClr val="lt1"/>
              </a:buClr>
              <a:buSzPts val="1800"/>
              <a:buChar char="●"/>
            </a:pPr>
            <a:r>
              <a:rPr lang="en" sz="1800">
                <a:solidFill>
                  <a:schemeClr val="lt1"/>
                </a:solidFill>
              </a:rPr>
              <a:t>D ~ 1 + street.score + neighbors.score + wed</a:t>
            </a:r>
            <a:endParaRPr sz="1800">
              <a:solidFill>
                <a:schemeClr val="lt1"/>
              </a:solidFill>
            </a:endParaRPr>
          </a:p>
          <a:p>
            <a:pPr indent="0" lvl="0" marL="0" rtl="0">
              <a:lnSpc>
                <a:spcPct val="115000"/>
              </a:lnSpc>
              <a:spcBef>
                <a:spcPts val="0"/>
              </a:spcBef>
              <a:spcAft>
                <a:spcPts val="0"/>
              </a:spcAft>
              <a:buNone/>
            </a:pPr>
            <a:r>
              <a:t/>
            </a:r>
            <a:endParaRPr sz="1800">
              <a:solidFill>
                <a:schemeClr val="lt1"/>
              </a:solidFill>
            </a:endParaRPr>
          </a:p>
          <a:p>
            <a:pPr indent="0" lvl="0" marL="0" rtl="0">
              <a:lnSpc>
                <a:spcPct val="115000"/>
              </a:lnSpc>
              <a:spcBef>
                <a:spcPts val="0"/>
              </a:spcBef>
              <a:spcAft>
                <a:spcPts val="0"/>
              </a:spcAft>
              <a:buNone/>
            </a:pPr>
            <a:r>
              <a:rPr lang="en" sz="1800">
                <a:solidFill>
                  <a:schemeClr val="lt1"/>
                </a:solidFill>
              </a:rPr>
              <a:t>Results:</a:t>
            </a:r>
            <a:endParaRPr sz="1800">
              <a:solidFill>
                <a:schemeClr val="lt1"/>
              </a:solidFill>
            </a:endParaRPr>
          </a:p>
          <a:p>
            <a:pPr indent="-342900" lvl="0" marL="457200" rtl="0">
              <a:lnSpc>
                <a:spcPct val="115000"/>
              </a:lnSpc>
              <a:spcBef>
                <a:spcPts val="0"/>
              </a:spcBef>
              <a:spcAft>
                <a:spcPts val="0"/>
              </a:spcAft>
              <a:buClr>
                <a:schemeClr val="lt1"/>
              </a:buClr>
              <a:buSzPts val="1800"/>
              <a:buChar char="●"/>
            </a:pPr>
            <a:r>
              <a:rPr lang="en" sz="1800">
                <a:solidFill>
                  <a:schemeClr val="lt1"/>
                </a:solidFill>
              </a:rPr>
              <a:t>P-value = 0.0001897</a:t>
            </a:r>
            <a:endParaRPr sz="1800">
              <a:solidFill>
                <a:schemeClr val="lt1"/>
              </a:solidFill>
            </a:endParaRPr>
          </a:p>
          <a:p>
            <a:pPr indent="-342900" lvl="0" marL="457200" rtl="0">
              <a:lnSpc>
                <a:spcPct val="115000"/>
              </a:lnSpc>
              <a:spcBef>
                <a:spcPts val="0"/>
              </a:spcBef>
              <a:spcAft>
                <a:spcPts val="0"/>
              </a:spcAft>
              <a:buClr>
                <a:schemeClr val="lt1"/>
              </a:buClr>
              <a:buSzPts val="1800"/>
              <a:buChar char="●"/>
            </a:pPr>
            <a:r>
              <a:rPr lang="en" sz="1800">
                <a:solidFill>
                  <a:schemeClr val="lt1"/>
                </a:solidFill>
              </a:rPr>
              <a:t>Randomization was not completely random across all covariates</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Model</a:t>
            </a:r>
            <a:endParaRPr>
              <a:solidFill>
                <a:schemeClr val="lt1"/>
              </a:solidFill>
            </a:endParaRPr>
          </a:p>
        </p:txBody>
      </p:sp>
      <p:graphicFrame>
        <p:nvGraphicFramePr>
          <p:cNvPr id="395" name="Shape 395"/>
          <p:cNvGraphicFramePr/>
          <p:nvPr/>
        </p:nvGraphicFramePr>
        <p:xfrm>
          <a:off x="952500" y="1996800"/>
          <a:ext cx="3000000" cy="3000000"/>
        </p:xfrm>
        <a:graphic>
          <a:graphicData uri="http://schemas.openxmlformats.org/drawingml/2006/table">
            <a:tbl>
              <a:tblPr>
                <a:noFill/>
                <a:tableStyleId>{8BDFD19F-92FA-451F-B511-20B290DC6D48}</a:tableStyleId>
              </a:tblPr>
              <a:tblGrid>
                <a:gridCol w="1374850"/>
                <a:gridCol w="1374850"/>
                <a:gridCol w="4489275"/>
              </a:tblGrid>
              <a:tr h="258500">
                <a:tc>
                  <a:txBody>
                    <a:bodyPr>
                      <a:noAutofit/>
                    </a:bodyPr>
                    <a:lstStyle/>
                    <a:p>
                      <a:pPr indent="0" lvl="0" marL="0" rtl="0">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Street</a:t>
                      </a:r>
                      <a:endParaRPr>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Houses’ street, our cluster variable</a:t>
                      </a:r>
                      <a:endParaRPr>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a:solidFill>
                            <a:schemeClr val="lt1"/>
                          </a:solidFill>
                        </a:rPr>
                        <a:t>post.bin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Post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Outcome variable, likelihood a house will put out a bin (0 to 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a:solidFill>
                            <a:schemeClr val="lt1"/>
                          </a:solidFill>
                        </a:rPr>
                        <a:t>neighbors.score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Neighbors Score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rPr>
                        <a:t>Ratio of number of Pre=Y, to the number of neighbors, for each house </a:t>
                      </a:r>
                      <a:endParaRPr>
                        <a:solidFill>
                          <a:schemeClr val="lt1"/>
                        </a:solidFill>
                      </a:endParaRPr>
                    </a:p>
                    <a:p>
                      <a:pPr indent="0" lvl="0" marL="0" rtl="0">
                        <a:spcBef>
                          <a:spcPts val="0"/>
                        </a:spcBef>
                        <a:spcAft>
                          <a:spcPts val="0"/>
                        </a:spcAft>
                        <a:buNone/>
                      </a:pPr>
                      <a:r>
                        <a:rPr lang="en">
                          <a:solidFill>
                            <a:schemeClr val="lt1"/>
                          </a:solidFill>
                        </a:rPr>
                        <a:t>(neighbor defined as 0 &gt; distance &lt; 60 meters)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a:solidFill>
                            <a:schemeClr val="lt1"/>
                          </a:solidFill>
                        </a:rPr>
                        <a:t>wed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rPr>
                        <a:t>Route, </a:t>
                      </a:r>
                      <a:r>
                        <a:rPr lang="en">
                          <a:solidFill>
                            <a:schemeClr val="lt1"/>
                          </a:solidFill>
                        </a:rPr>
                        <a:t>PickupDOW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rPr>
                        <a:t>Dummy variable, proxy for Route and Pick-up Day of Week, either Wed or Thurs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396" name="Shape 396"/>
          <p:cNvPicPr preferRelativeResize="0"/>
          <p:nvPr/>
        </p:nvPicPr>
        <p:blipFill>
          <a:blip r:embed="rId3">
            <a:alphaModFix/>
          </a:blip>
          <a:stretch>
            <a:fillRect/>
          </a:stretch>
        </p:blipFill>
        <p:spPr>
          <a:xfrm>
            <a:off x="2946600" y="1453275"/>
            <a:ext cx="3250786" cy="38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400" name="Shape 400"/>
        <p:cNvGrpSpPr/>
        <p:nvPr/>
      </p:nvGrpSpPr>
      <p:grpSpPr>
        <a:xfrm>
          <a:off x="0" y="0"/>
          <a:ext cx="0" cy="0"/>
          <a:chOff x="0" y="0"/>
          <a:chExt cx="0" cy="0"/>
        </a:xfrm>
      </p:grpSpPr>
      <p:sp>
        <p:nvSpPr>
          <p:cNvPr id="401" name="Shape 401"/>
          <p:cNvSpPr txBox="1"/>
          <p:nvPr>
            <p:ph idx="4294967295" type="title"/>
          </p:nvPr>
        </p:nvSpPr>
        <p:spPr>
          <a:xfrm>
            <a:off x="272325" y="1878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Estimated Model Parameters: </a:t>
            </a:r>
            <a:endParaRPr>
              <a:solidFill>
                <a:srgbClr val="FFFFFF"/>
              </a:solidFill>
            </a:endParaRPr>
          </a:p>
        </p:txBody>
      </p:sp>
      <p:graphicFrame>
        <p:nvGraphicFramePr>
          <p:cNvPr id="402" name="Shape 402"/>
          <p:cNvGraphicFramePr/>
          <p:nvPr/>
        </p:nvGraphicFramePr>
        <p:xfrm>
          <a:off x="1403813" y="1187125"/>
          <a:ext cx="3000000" cy="3000000"/>
        </p:xfrm>
        <a:graphic>
          <a:graphicData uri="http://schemas.openxmlformats.org/drawingml/2006/table">
            <a:tbl>
              <a:tblPr>
                <a:noFill/>
                <a:tableStyleId>{8BDFD19F-92FA-451F-B511-20B290DC6D48}</a:tableStyleId>
              </a:tblPr>
              <a:tblGrid>
                <a:gridCol w="2318850"/>
                <a:gridCol w="1783925"/>
                <a:gridCol w="2233600"/>
              </a:tblGrid>
              <a:tr h="203950">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N = 182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Short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Long</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900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Treatment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-0.101 (0.095)</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a:t>
                      </a:r>
                      <a:r>
                        <a:rPr lang="en">
                          <a:solidFill>
                            <a:schemeClr val="lt1"/>
                          </a:solidFill>
                          <a:latin typeface="Courier New"/>
                          <a:ea typeface="Courier New"/>
                          <a:cs typeface="Courier New"/>
                          <a:sym typeface="Courier New"/>
                        </a:rPr>
                        <a:t>0.065 (0.070)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Neighbors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0.094 (0.213)</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Pickup (Wed)</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0.185*** (0.071)</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39725">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Constant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0.425*** (0.070)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0.242**</a:t>
                      </a:r>
                      <a:r>
                        <a:rPr lang="en">
                          <a:solidFill>
                            <a:schemeClr val="lt1"/>
                          </a:solidFill>
                          <a:latin typeface="Courier New"/>
                          <a:ea typeface="Courier New"/>
                          <a:cs typeface="Courier New"/>
                          <a:sym typeface="Courier New"/>
                        </a:rPr>
                        <a:t> (0.118)</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R2</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0.011</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0.050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r>
            </a:tbl>
          </a:graphicData>
        </a:graphic>
      </p:graphicFrame>
      <p:sp>
        <p:nvSpPr>
          <p:cNvPr id="403" name="Shape 403"/>
          <p:cNvSpPr/>
          <p:nvPr/>
        </p:nvSpPr>
        <p:spPr>
          <a:xfrm>
            <a:off x="3234600" y="4183050"/>
            <a:ext cx="2674800" cy="7752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u="sng">
                <a:solidFill>
                  <a:srgbClr val="FFFFFF"/>
                </a:solidFill>
                <a:latin typeface="Courier New"/>
                <a:ea typeface="Courier New"/>
                <a:cs typeface="Courier New"/>
                <a:sym typeface="Courier New"/>
              </a:rPr>
              <a:t>Anova LRT, Short vs Long</a:t>
            </a:r>
            <a:endParaRPr b="1" sz="1200" u="sng">
              <a:solidFill>
                <a:srgbClr val="FFFFFF"/>
              </a:solidFill>
              <a:latin typeface="Courier New"/>
              <a:ea typeface="Courier New"/>
              <a:cs typeface="Courier New"/>
              <a:sym typeface="Courier New"/>
            </a:endParaRPr>
          </a:p>
          <a:p>
            <a:pPr indent="0" lvl="0" marL="0" rtl="0">
              <a:lnSpc>
                <a:spcPct val="150000"/>
              </a:lnSpc>
              <a:spcBef>
                <a:spcPts val="0"/>
              </a:spcBef>
              <a:spcAft>
                <a:spcPts val="0"/>
              </a:spcAft>
              <a:buNone/>
            </a:pPr>
            <a:r>
              <a:rPr b="1" lang="en" sz="1200">
                <a:solidFill>
                  <a:srgbClr val="FFFFFF"/>
                </a:solidFill>
                <a:latin typeface="Courier New"/>
                <a:ea typeface="Courier New"/>
                <a:cs typeface="Courier New"/>
                <a:sym typeface="Courier New"/>
              </a:rPr>
              <a:t>P- value: 0.02471 *</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4294967295" type="title"/>
          </p:nvPr>
        </p:nvSpPr>
        <p:spPr>
          <a:xfrm>
            <a:off x="509275" y="30585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Concluding Thoughts</a:t>
            </a:r>
            <a:endParaRPr>
              <a:solidFill>
                <a:srgbClr val="FFFFFF"/>
              </a:solidFill>
            </a:endParaRPr>
          </a:p>
        </p:txBody>
      </p:sp>
      <p:sp>
        <p:nvSpPr>
          <p:cNvPr id="409" name="Shape 409"/>
          <p:cNvSpPr txBox="1"/>
          <p:nvPr>
            <p:ph idx="4294967295" type="body"/>
          </p:nvPr>
        </p:nvSpPr>
        <p:spPr>
          <a:xfrm>
            <a:off x="639075" y="1773050"/>
            <a:ext cx="3783000" cy="28995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800"/>
              <a:t>Limitations</a:t>
            </a:r>
            <a:endParaRPr b="1" sz="1800"/>
          </a:p>
          <a:p>
            <a:pPr indent="-317500" lvl="0" marL="457200" rtl="0">
              <a:spcBef>
                <a:spcPts val="1600"/>
              </a:spcBef>
              <a:spcAft>
                <a:spcPts val="0"/>
              </a:spcAft>
              <a:buSzPts val="1400"/>
              <a:buChar char="●"/>
            </a:pPr>
            <a:r>
              <a:rPr lang="en" sz="1400"/>
              <a:t>Number of experimental units</a:t>
            </a:r>
            <a:endParaRPr sz="1400"/>
          </a:p>
          <a:p>
            <a:pPr indent="-317500" lvl="0" marL="457200" rtl="0">
              <a:spcBef>
                <a:spcPts val="0"/>
              </a:spcBef>
              <a:spcAft>
                <a:spcPts val="0"/>
              </a:spcAft>
              <a:buSzPts val="1400"/>
              <a:buChar char="●"/>
            </a:pPr>
            <a:r>
              <a:rPr lang="en" sz="1400"/>
              <a:t>Measurement of bins vs recyclables</a:t>
            </a:r>
            <a:endParaRPr sz="1400"/>
          </a:p>
          <a:p>
            <a:pPr indent="-317500" lvl="0" marL="457200" rtl="0">
              <a:spcBef>
                <a:spcPts val="0"/>
              </a:spcBef>
              <a:spcAft>
                <a:spcPts val="0"/>
              </a:spcAft>
              <a:buSzPts val="1400"/>
              <a:buChar char="●"/>
            </a:pPr>
            <a:r>
              <a:rPr lang="en" sz="1400"/>
              <a:t>Unknown application rate</a:t>
            </a:r>
            <a:endParaRPr sz="1400"/>
          </a:p>
          <a:p>
            <a:pPr indent="-317500" lvl="0" marL="457200" rtl="0">
              <a:spcBef>
                <a:spcPts val="0"/>
              </a:spcBef>
              <a:spcAft>
                <a:spcPts val="0"/>
              </a:spcAft>
              <a:buSzPts val="1400"/>
              <a:buChar char="●"/>
            </a:pPr>
            <a:r>
              <a:rPr lang="en" sz="1400"/>
              <a:t>Detecting heterogeneous treatment effects</a:t>
            </a:r>
            <a:endParaRPr sz="1400"/>
          </a:p>
          <a:p>
            <a:pPr indent="-317500" lvl="0" marL="457200" rtl="0">
              <a:spcBef>
                <a:spcPts val="0"/>
              </a:spcBef>
              <a:spcAft>
                <a:spcPts val="0"/>
              </a:spcAft>
              <a:buSzPts val="1400"/>
              <a:buChar char="●"/>
            </a:pPr>
            <a:r>
              <a:rPr lang="en" sz="1400"/>
              <a:t>Spillover effects</a:t>
            </a:r>
            <a:endParaRPr sz="1400"/>
          </a:p>
          <a:p>
            <a:pPr indent="-317500" lvl="0" marL="457200" rtl="0">
              <a:spcBef>
                <a:spcPts val="0"/>
              </a:spcBef>
              <a:spcAft>
                <a:spcPts val="0"/>
              </a:spcAft>
              <a:buSzPts val="1400"/>
              <a:buChar char="●"/>
            </a:pPr>
            <a:r>
              <a:rPr lang="en" sz="1400"/>
              <a:t>Limited generalization</a:t>
            </a:r>
            <a:endParaRPr sz="1400"/>
          </a:p>
        </p:txBody>
      </p:sp>
      <p:sp>
        <p:nvSpPr>
          <p:cNvPr id="410" name="Shape 410"/>
          <p:cNvSpPr txBox="1"/>
          <p:nvPr>
            <p:ph idx="4294967295" type="body"/>
          </p:nvPr>
        </p:nvSpPr>
        <p:spPr>
          <a:xfrm>
            <a:off x="4652150" y="1773050"/>
            <a:ext cx="3888900" cy="28995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800"/>
              <a:t>Future Opportunities</a:t>
            </a:r>
            <a:endParaRPr b="1" sz="1800"/>
          </a:p>
          <a:p>
            <a:pPr indent="-317500" lvl="0" marL="457200" rtl="0">
              <a:spcBef>
                <a:spcPts val="1600"/>
              </a:spcBef>
              <a:spcAft>
                <a:spcPts val="0"/>
              </a:spcAft>
              <a:buSzPts val="1400"/>
              <a:buChar char="●"/>
            </a:pPr>
            <a:r>
              <a:rPr lang="en" sz="1400"/>
              <a:t>Collect data for longer-period of time after the treatment is complete</a:t>
            </a:r>
            <a:endParaRPr sz="1400"/>
          </a:p>
          <a:p>
            <a:pPr indent="-317500" lvl="0" marL="457200" rtl="0">
              <a:spcBef>
                <a:spcPts val="0"/>
              </a:spcBef>
              <a:spcAft>
                <a:spcPts val="0"/>
              </a:spcAft>
              <a:buSzPts val="1400"/>
              <a:buChar char="●"/>
            </a:pPr>
            <a:r>
              <a:rPr lang="en" sz="1400"/>
              <a:t>Use a different treatment for each period</a:t>
            </a:r>
            <a:endParaRPr sz="1400"/>
          </a:p>
          <a:p>
            <a:pPr indent="-317500" lvl="0" marL="457200" rtl="0">
              <a:spcBef>
                <a:spcPts val="0"/>
              </a:spcBef>
              <a:spcAft>
                <a:spcPts val="0"/>
              </a:spcAft>
              <a:buSzPts val="1400"/>
              <a:buChar char="●"/>
            </a:pPr>
            <a:r>
              <a:rPr lang="en" sz="1400"/>
              <a:t>Have a larger experiment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Appendix - Data Dictionary</a:t>
            </a:r>
            <a:endParaRPr>
              <a:solidFill>
                <a:schemeClr val="lt1"/>
              </a:solidFill>
            </a:endParaRPr>
          </a:p>
        </p:txBody>
      </p:sp>
      <p:graphicFrame>
        <p:nvGraphicFramePr>
          <p:cNvPr id="416" name="Shape 416"/>
          <p:cNvGraphicFramePr/>
          <p:nvPr/>
        </p:nvGraphicFramePr>
        <p:xfrm>
          <a:off x="952500" y="1463400"/>
          <a:ext cx="3000000" cy="3000000"/>
        </p:xfrm>
        <a:graphic>
          <a:graphicData uri="http://schemas.openxmlformats.org/drawingml/2006/table">
            <a:tbl>
              <a:tblPr>
                <a:noFill/>
                <a:tableStyleId>{8BDFD19F-92FA-451F-B511-20B290DC6D48}</a:tableStyleId>
              </a:tblPr>
              <a:tblGrid>
                <a:gridCol w="1697200"/>
                <a:gridCol w="5541800"/>
              </a:tblGrid>
              <a:tr h="258500">
                <a:tc>
                  <a:txBody>
                    <a:bodyPr>
                      <a:noAutofit/>
                    </a:bodyPr>
                    <a:lstStyle/>
                    <a:p>
                      <a:pPr indent="0" lvl="0" marL="0" rtl="0">
                        <a:spcBef>
                          <a:spcPts val="0"/>
                        </a:spcBef>
                        <a:spcAft>
                          <a:spcPts val="0"/>
                        </a:spcAft>
                        <a:buNone/>
                      </a:pPr>
                      <a:r>
                        <a:rPr b="1" lang="en" sz="1100">
                          <a:solidFill>
                            <a:schemeClr val="lt1"/>
                          </a:solidFill>
                        </a:rPr>
                        <a:t>Field</a:t>
                      </a:r>
                      <a:endParaRPr b="1"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sz="1100">
                          <a:solidFill>
                            <a:schemeClr val="lt1"/>
                          </a:solidFill>
                        </a:rPr>
                        <a:t>Comments</a:t>
                      </a:r>
                      <a:endParaRPr b="1"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Street</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Houses’ street, our cluster variable</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Number, City, State, Zip</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Houses’ address, city, state, and zip code</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Route, PickupDOW</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Route ID and Pick-up Day of Week, either Wed or Thurs</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Pre</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Y/N indicator for whether we saw a bin before treatment</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Post</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Y/N indicator for whether we saw a bin after treatment</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Treat</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Y/N indicator for whether the house was assigned to treatment or control</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Street Score</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Ratio of number of Pre=Y, to number of houses on the street, for each street</a:t>
                      </a:r>
                      <a:endParaRPr sz="1100">
                        <a:solidFill>
                          <a:schemeClr val="lt1"/>
                        </a:solidFill>
                      </a:endParaRPr>
                    </a:p>
                  </a:txBody>
                  <a:tcPr marT="91425" marB="91425" marR="91425" marL="91425"/>
                </a:tc>
              </a:tr>
              <a:tr h="258500">
                <a:tc>
                  <a:txBody>
                    <a:bodyPr>
                      <a:noAutofit/>
                    </a:bodyPr>
                    <a:lstStyle/>
                    <a:p>
                      <a:pPr indent="0" lvl="0" marL="0" rtl="0">
                        <a:spcBef>
                          <a:spcPts val="0"/>
                        </a:spcBef>
                        <a:spcAft>
                          <a:spcPts val="0"/>
                        </a:spcAft>
                        <a:buNone/>
                      </a:pPr>
                      <a:r>
                        <a:rPr lang="en" sz="1100">
                          <a:solidFill>
                            <a:schemeClr val="lt1"/>
                          </a:solidFill>
                        </a:rPr>
                        <a:t>Neighbors Score</a:t>
                      </a:r>
                      <a:endParaRPr sz="11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100">
                          <a:solidFill>
                            <a:schemeClr val="lt1"/>
                          </a:solidFill>
                        </a:rPr>
                        <a:t>Ratio of number of Pre=Y, to the number of neighbors, for each house </a:t>
                      </a:r>
                      <a:endParaRPr sz="1100">
                        <a:solidFill>
                          <a:schemeClr val="lt1"/>
                        </a:solidFill>
                      </a:endParaRPr>
                    </a:p>
                    <a:p>
                      <a:pPr indent="0" lvl="0" marL="0" rtl="0">
                        <a:spcBef>
                          <a:spcPts val="0"/>
                        </a:spcBef>
                        <a:spcAft>
                          <a:spcPts val="0"/>
                        </a:spcAft>
                        <a:buNone/>
                      </a:pPr>
                      <a:r>
                        <a:rPr lang="en" sz="1100">
                          <a:solidFill>
                            <a:schemeClr val="lt1"/>
                          </a:solidFill>
                        </a:rPr>
                        <a:t>(neighbor defined as 0 &gt; distance &lt; 60 meters)</a:t>
                      </a:r>
                      <a:endParaRPr sz="1100">
                        <a:solidFill>
                          <a:schemeClr val="lt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6AA84F"/>
        </a:solidFill>
      </p:bgPr>
    </p:bg>
    <p:spTree>
      <p:nvGrpSpPr>
        <p:cNvPr id="420" name="Shape 420"/>
        <p:cNvGrpSpPr/>
        <p:nvPr/>
      </p:nvGrpSpPr>
      <p:grpSpPr>
        <a:xfrm>
          <a:off x="0" y="0"/>
          <a:ext cx="0" cy="0"/>
          <a:chOff x="0" y="0"/>
          <a:chExt cx="0" cy="0"/>
        </a:xfrm>
      </p:grpSpPr>
      <p:sp>
        <p:nvSpPr>
          <p:cNvPr id="421" name="Shape 421"/>
          <p:cNvSpPr txBox="1"/>
          <p:nvPr>
            <p:ph idx="4294967295" type="title"/>
          </p:nvPr>
        </p:nvSpPr>
        <p:spPr>
          <a:xfrm>
            <a:off x="272325" y="1878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Estimated Model Parameters: </a:t>
            </a:r>
            <a:endParaRPr>
              <a:solidFill>
                <a:srgbClr val="FFFFFF"/>
              </a:solidFill>
            </a:endParaRPr>
          </a:p>
        </p:txBody>
      </p:sp>
      <p:graphicFrame>
        <p:nvGraphicFramePr>
          <p:cNvPr id="422" name="Shape 422"/>
          <p:cNvGraphicFramePr/>
          <p:nvPr/>
        </p:nvGraphicFramePr>
        <p:xfrm>
          <a:off x="661650" y="847025"/>
          <a:ext cx="3000000" cy="3000000"/>
        </p:xfrm>
        <a:graphic>
          <a:graphicData uri="http://schemas.openxmlformats.org/drawingml/2006/table">
            <a:tbl>
              <a:tblPr>
                <a:noFill/>
                <a:tableStyleId>{8BDFD19F-92FA-451F-B511-20B290DC6D48}</a:tableStyleId>
              </a:tblPr>
              <a:tblGrid>
                <a:gridCol w="3072650"/>
                <a:gridCol w="1650900"/>
                <a:gridCol w="1612825"/>
              </a:tblGrid>
              <a:tr h="203950">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N = 182</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Short</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Long</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9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Treatment</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-0.101 (0.095)</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0.363 (0.415)</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Street Score</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0.051 (0.842)</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Neighbors Score</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0.116 (0.182)</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Pickup (Wed)</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0.236 (0.225)</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39725">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Constant</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0.425*** (0.070)</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0.163 (0.390)</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65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Treatment x Street Score</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-0.899 (0.900)</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4875">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Treatment x Neighbors Score</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0.223 (0.372)</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Treatment x Pickup (Wed)</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-0.123 (0.234)</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r>
              <a:tr h="100000">
                <a:tc>
                  <a:txBody>
                    <a:bodyPr>
                      <a:noAutofit/>
                    </a:bodyPr>
                    <a:lstStyle/>
                    <a:p>
                      <a:pPr indent="0" lvl="0" marL="0" rtl="0">
                        <a:spcBef>
                          <a:spcPts val="0"/>
                        </a:spcBef>
                        <a:spcAft>
                          <a:spcPts val="0"/>
                        </a:spcAft>
                        <a:buNone/>
                      </a:pPr>
                      <a:r>
                        <a:rPr b="1" lang="en" sz="1200">
                          <a:solidFill>
                            <a:schemeClr val="lt1"/>
                          </a:solidFill>
                          <a:latin typeface="Courier New"/>
                          <a:ea typeface="Courier New"/>
                          <a:cs typeface="Courier New"/>
                          <a:sym typeface="Courier New"/>
                        </a:rPr>
                        <a:t>R2</a:t>
                      </a:r>
                      <a:endParaRPr b="1"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0.011</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sz="1200">
                          <a:solidFill>
                            <a:schemeClr val="lt1"/>
                          </a:solidFill>
                          <a:latin typeface="Courier New"/>
                          <a:ea typeface="Courier New"/>
                          <a:cs typeface="Courier New"/>
                          <a:sym typeface="Courier New"/>
                        </a:rPr>
                        <a:t>0.086</a:t>
                      </a:r>
                      <a:endParaRPr sz="1200">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r>
            </a:tbl>
          </a:graphicData>
        </a:graphic>
      </p:graphicFrame>
      <p:sp>
        <p:nvSpPr>
          <p:cNvPr id="423" name="Shape 423"/>
          <p:cNvSpPr/>
          <p:nvPr/>
        </p:nvSpPr>
        <p:spPr>
          <a:xfrm>
            <a:off x="7124375" y="1438800"/>
            <a:ext cx="1768800" cy="15969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u="sng">
                <a:solidFill>
                  <a:srgbClr val="FFFFFF"/>
                </a:solidFill>
              </a:rPr>
              <a:t>Anova</a:t>
            </a:r>
            <a:endParaRPr b="1" sz="1200" u="sng">
              <a:solidFill>
                <a:srgbClr val="FFFFFF"/>
              </a:solidFill>
            </a:endParaRPr>
          </a:p>
          <a:p>
            <a:pPr indent="0" lvl="0" marL="0" rtl="0" algn="ctr">
              <a:lnSpc>
                <a:spcPct val="150000"/>
              </a:lnSpc>
              <a:spcBef>
                <a:spcPts val="0"/>
              </a:spcBef>
              <a:spcAft>
                <a:spcPts val="0"/>
              </a:spcAft>
              <a:buNone/>
            </a:pPr>
            <a:r>
              <a:rPr b="1" lang="en" sz="1200" u="sng">
                <a:solidFill>
                  <a:srgbClr val="FFFFFF"/>
                </a:solidFill>
              </a:rPr>
              <a:t>Short vs Long</a:t>
            </a:r>
            <a:endParaRPr b="1" sz="1200" u="sng">
              <a:solidFill>
                <a:srgbClr val="FFFFFF"/>
              </a:solidFill>
            </a:endParaRPr>
          </a:p>
          <a:p>
            <a:pPr indent="0" lvl="0" marL="0" rtl="0">
              <a:lnSpc>
                <a:spcPct val="150000"/>
              </a:lnSpc>
              <a:spcBef>
                <a:spcPts val="0"/>
              </a:spcBef>
              <a:spcAft>
                <a:spcPts val="0"/>
              </a:spcAft>
              <a:buNone/>
            </a:pPr>
            <a:r>
              <a:rPr b="1" lang="en" sz="1200">
                <a:solidFill>
                  <a:srgbClr val="FFFFFF"/>
                </a:solidFill>
              </a:rPr>
              <a:t>P- value: 0.02687 *</a:t>
            </a:r>
            <a:endParaRPr b="1"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7" name="Shape 427"/>
        <p:cNvGrpSpPr/>
        <p:nvPr/>
      </p:nvGrpSpPr>
      <p:grpSpPr>
        <a:xfrm>
          <a:off x="0" y="0"/>
          <a:ext cx="0" cy="0"/>
          <a:chOff x="0" y="0"/>
          <a:chExt cx="0" cy="0"/>
        </a:xfrm>
      </p:grpSpPr>
      <p:sp>
        <p:nvSpPr>
          <p:cNvPr id="428" name="Shape 428"/>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Model</a:t>
            </a:r>
            <a:endParaRPr>
              <a:solidFill>
                <a:schemeClr val="lt1"/>
              </a:solidFill>
            </a:endParaRPr>
          </a:p>
        </p:txBody>
      </p:sp>
      <p:graphicFrame>
        <p:nvGraphicFramePr>
          <p:cNvPr id="429" name="Shape 429"/>
          <p:cNvGraphicFramePr/>
          <p:nvPr/>
        </p:nvGraphicFramePr>
        <p:xfrm>
          <a:off x="952500" y="1996800"/>
          <a:ext cx="3000000" cy="3000000"/>
        </p:xfrm>
        <a:graphic>
          <a:graphicData uri="http://schemas.openxmlformats.org/drawingml/2006/table">
            <a:tbl>
              <a:tblPr>
                <a:noFill/>
                <a:tableStyleId>{8BDFD19F-92FA-451F-B511-20B290DC6D48}</a:tableStyleId>
              </a:tblPr>
              <a:tblGrid>
                <a:gridCol w="1374850"/>
                <a:gridCol w="1374850"/>
                <a:gridCol w="4489275"/>
              </a:tblGrid>
              <a:tr h="258500">
                <a:tc>
                  <a:txBody>
                    <a:bodyPr>
                      <a:noAutofit/>
                    </a:bodyPr>
                    <a:lstStyle/>
                    <a:p>
                      <a:pPr indent="0" lvl="0" marL="0" rtl="0">
                        <a:spcBef>
                          <a:spcPts val="0"/>
                        </a:spcBef>
                        <a:spcAft>
                          <a:spcPts val="0"/>
                        </a:spcAft>
                        <a:buNone/>
                      </a:pPr>
                      <a:r>
                        <a:t/>
                      </a:r>
                      <a:endParaRPr sz="1100">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Street</a:t>
                      </a:r>
                      <a:endParaRPr sz="1100">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Houses’ street, our cluster variable</a:t>
                      </a:r>
                      <a:endParaRPr sz="1100">
                        <a:solidFill>
                          <a:schemeClr val="lt1"/>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sz="1100">
                          <a:solidFill>
                            <a:schemeClr val="lt1"/>
                          </a:solidFill>
                        </a:rPr>
                        <a:t>post.bin</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Post</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Outcome variable, likelihood a house will put out a bin (0 to 1)</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sz="1100">
                          <a:solidFill>
                            <a:schemeClr val="lt1"/>
                          </a:solidFill>
                        </a:rPr>
                        <a:t>street.score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Street Score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Ratio of number of Pre=Y, to number of houses on the street, for each street</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sz="1100">
                          <a:solidFill>
                            <a:schemeClr val="lt1"/>
                          </a:solidFill>
                        </a:rPr>
                        <a:t>neighbors.score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Neighbors Score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Ratio of number of Pre=Y, to the number of neighbors, for each house </a:t>
                      </a:r>
                      <a:endParaRPr sz="1100">
                        <a:solidFill>
                          <a:schemeClr val="lt1"/>
                        </a:solidFill>
                      </a:endParaRPr>
                    </a:p>
                    <a:p>
                      <a:pPr indent="0" lvl="0" marL="0" rtl="0">
                        <a:spcBef>
                          <a:spcPts val="0"/>
                        </a:spcBef>
                        <a:spcAft>
                          <a:spcPts val="0"/>
                        </a:spcAft>
                        <a:buNone/>
                      </a:pPr>
                      <a:r>
                        <a:rPr lang="en" sz="1100">
                          <a:solidFill>
                            <a:schemeClr val="lt1"/>
                          </a:solidFill>
                        </a:rPr>
                        <a:t>(neighbor defined as 0 &gt; distance &lt; 60 meters)</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58500">
                <a:tc>
                  <a:txBody>
                    <a:bodyPr>
                      <a:noAutofit/>
                    </a:bodyPr>
                    <a:lstStyle/>
                    <a:p>
                      <a:pPr indent="0" lvl="0" marL="0" rtl="0">
                        <a:spcBef>
                          <a:spcPts val="0"/>
                        </a:spcBef>
                        <a:spcAft>
                          <a:spcPts val="0"/>
                        </a:spcAft>
                        <a:buNone/>
                      </a:pPr>
                      <a:r>
                        <a:rPr lang="en" sz="1100">
                          <a:solidFill>
                            <a:schemeClr val="lt1"/>
                          </a:solidFill>
                        </a:rPr>
                        <a:t>wed</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Route, PickupDOW</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chemeClr val="lt1"/>
                          </a:solidFill>
                        </a:rPr>
                        <a:t>Dummy variable, proxy for Route and Pick-up Day of Week, either Wed or Thurs</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430" name="Shape 430"/>
          <p:cNvPicPr preferRelativeResize="0"/>
          <p:nvPr/>
        </p:nvPicPr>
        <p:blipFill>
          <a:blip r:embed="rId3">
            <a:alphaModFix/>
          </a:blip>
          <a:stretch>
            <a:fillRect/>
          </a:stretch>
        </p:blipFill>
        <p:spPr>
          <a:xfrm>
            <a:off x="533400" y="1352550"/>
            <a:ext cx="8077200" cy="34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6AA84F"/>
        </a:solidFill>
      </p:bgPr>
    </p:bg>
    <p:spTree>
      <p:nvGrpSpPr>
        <p:cNvPr id="434" name="Shape 434"/>
        <p:cNvGrpSpPr/>
        <p:nvPr/>
      </p:nvGrpSpPr>
      <p:grpSpPr>
        <a:xfrm>
          <a:off x="0" y="0"/>
          <a:ext cx="0" cy="0"/>
          <a:chOff x="0" y="0"/>
          <a:chExt cx="0" cy="0"/>
        </a:xfrm>
      </p:grpSpPr>
      <p:sp>
        <p:nvSpPr>
          <p:cNvPr id="435" name="Shape 435"/>
          <p:cNvSpPr txBox="1"/>
          <p:nvPr>
            <p:ph idx="4294967295" type="title"/>
          </p:nvPr>
        </p:nvSpPr>
        <p:spPr>
          <a:xfrm>
            <a:off x="272325" y="2640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Treatment Effect</a:t>
            </a:r>
            <a:endParaRPr>
              <a:solidFill>
                <a:srgbClr val="FFFFFF"/>
              </a:solidFill>
            </a:endParaRPr>
          </a:p>
        </p:txBody>
      </p:sp>
      <p:graphicFrame>
        <p:nvGraphicFramePr>
          <p:cNvPr id="436" name="Shape 436"/>
          <p:cNvGraphicFramePr/>
          <p:nvPr/>
        </p:nvGraphicFramePr>
        <p:xfrm>
          <a:off x="952500" y="1466850"/>
          <a:ext cx="3000000" cy="3000000"/>
        </p:xfrm>
        <a:graphic>
          <a:graphicData uri="http://schemas.openxmlformats.org/drawingml/2006/table">
            <a:tbl>
              <a:tblPr>
                <a:noFill/>
                <a:tableStyleId>{8BDFD19F-92FA-451F-B511-20B290DC6D48}</a:tableStyleId>
              </a:tblPr>
              <a:tblGrid>
                <a:gridCol w="2361775"/>
                <a:gridCol w="2361775"/>
                <a:gridCol w="2361775"/>
              </a:tblGrid>
              <a:tr h="203950">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N = 182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Short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Long</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60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Treatment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-0.101</a:t>
                      </a:r>
                      <a:endParaRPr>
                        <a:solidFill>
                          <a:schemeClr val="lt1"/>
                        </a:solidFill>
                        <a:latin typeface="Courier New"/>
                        <a:ea typeface="Courier New"/>
                        <a:cs typeface="Courier New"/>
                        <a:sym typeface="Courier New"/>
                      </a:endParaRPr>
                    </a:p>
                    <a:p>
                      <a:pPr indent="0" lvl="0" marL="0">
                        <a:spcBef>
                          <a:spcPts val="0"/>
                        </a:spcBef>
                        <a:spcAft>
                          <a:spcPts val="0"/>
                        </a:spcAft>
                        <a:buNone/>
                      </a:pPr>
                      <a:r>
                        <a:rPr lang="en">
                          <a:solidFill>
                            <a:schemeClr val="lt1"/>
                          </a:solidFill>
                          <a:latin typeface="Courier New"/>
                          <a:ea typeface="Courier New"/>
                          <a:cs typeface="Courier New"/>
                          <a:sym typeface="Courier New"/>
                        </a:rPr>
                        <a:t>(0.095)</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0.363</a:t>
                      </a:r>
                      <a:endParaRPr>
                        <a:solidFill>
                          <a:schemeClr val="lt1"/>
                        </a:solidFill>
                        <a:latin typeface="Courier New"/>
                        <a:ea typeface="Courier New"/>
                        <a:cs typeface="Courier New"/>
                        <a:sym typeface="Courier New"/>
                      </a:endParaRPr>
                    </a:p>
                    <a:p>
                      <a:pPr indent="0" lvl="0" marL="0">
                        <a:spcBef>
                          <a:spcPts val="0"/>
                        </a:spcBef>
                        <a:spcAft>
                          <a:spcPts val="0"/>
                        </a:spcAft>
                        <a:buNone/>
                      </a:pPr>
                      <a:r>
                        <a:rPr lang="en">
                          <a:solidFill>
                            <a:schemeClr val="lt1"/>
                          </a:solidFill>
                          <a:latin typeface="Courier New"/>
                          <a:ea typeface="Courier New"/>
                          <a:cs typeface="Courier New"/>
                          <a:sym typeface="Courier New"/>
                        </a:rPr>
                        <a:t>(0.415)</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Street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0.051</a:t>
                      </a:r>
                      <a:endParaRPr>
                        <a:solidFill>
                          <a:schemeClr val="lt1"/>
                        </a:solidFill>
                        <a:latin typeface="Courier New"/>
                        <a:ea typeface="Courier New"/>
                        <a:cs typeface="Courier New"/>
                        <a:sym typeface="Courier New"/>
                      </a:endParaRPr>
                    </a:p>
                    <a:p>
                      <a:pPr indent="0" lvl="0" marL="0">
                        <a:spcBef>
                          <a:spcPts val="0"/>
                        </a:spcBef>
                        <a:spcAft>
                          <a:spcPts val="0"/>
                        </a:spcAft>
                        <a:buNone/>
                      </a:pPr>
                      <a:r>
                        <a:rPr lang="en">
                          <a:solidFill>
                            <a:schemeClr val="lt1"/>
                          </a:solidFill>
                          <a:latin typeface="Courier New"/>
                          <a:ea typeface="Courier New"/>
                          <a:cs typeface="Courier New"/>
                          <a:sym typeface="Courier New"/>
                        </a:rPr>
                        <a:t>(0.842)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Neighbors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0.116</a:t>
                      </a:r>
                      <a:endParaRPr>
                        <a:solidFill>
                          <a:schemeClr val="lt1"/>
                        </a:solidFill>
                        <a:latin typeface="Courier New"/>
                        <a:ea typeface="Courier New"/>
                        <a:cs typeface="Courier New"/>
                        <a:sym typeface="Courier New"/>
                      </a:endParaRPr>
                    </a:p>
                    <a:p>
                      <a:pPr indent="0" lvl="0" marL="0">
                        <a:spcBef>
                          <a:spcPts val="0"/>
                        </a:spcBef>
                        <a:spcAft>
                          <a:spcPts val="0"/>
                        </a:spcAft>
                        <a:buNone/>
                      </a:pPr>
                      <a:r>
                        <a:rPr lang="en">
                          <a:solidFill>
                            <a:schemeClr val="lt1"/>
                          </a:solidFill>
                          <a:latin typeface="Courier New"/>
                          <a:ea typeface="Courier New"/>
                          <a:cs typeface="Courier New"/>
                          <a:sym typeface="Courier New"/>
                        </a:rPr>
                        <a:t>(0.182)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Pickup (Wed)</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0.236</a:t>
                      </a:r>
                      <a:endParaRPr>
                        <a:solidFill>
                          <a:schemeClr val="lt1"/>
                        </a:solidFill>
                        <a:latin typeface="Courier New"/>
                        <a:ea typeface="Courier New"/>
                        <a:cs typeface="Courier New"/>
                        <a:sym typeface="Courier New"/>
                      </a:endParaRPr>
                    </a:p>
                    <a:p>
                      <a:pPr indent="0" lvl="0" marL="0">
                        <a:spcBef>
                          <a:spcPts val="0"/>
                        </a:spcBef>
                        <a:spcAft>
                          <a:spcPts val="0"/>
                        </a:spcAft>
                        <a:buNone/>
                      </a:pPr>
                      <a:r>
                        <a:rPr lang="en">
                          <a:solidFill>
                            <a:schemeClr val="lt1"/>
                          </a:solidFill>
                          <a:latin typeface="Courier New"/>
                          <a:ea typeface="Courier New"/>
                          <a:cs typeface="Courier New"/>
                          <a:sym typeface="Courier New"/>
                        </a:rPr>
                        <a:t>(0.225)</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Constant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0.425***</a:t>
                      </a:r>
                      <a:endParaRPr>
                        <a:solidFill>
                          <a:schemeClr val="lt1"/>
                        </a:solidFill>
                        <a:latin typeface="Courier New"/>
                        <a:ea typeface="Courier New"/>
                        <a:cs typeface="Courier New"/>
                        <a:sym typeface="Courier New"/>
                      </a:endParaRPr>
                    </a:p>
                    <a:p>
                      <a:pPr indent="0" lvl="0" marL="0" rtl="0">
                        <a:spcBef>
                          <a:spcPts val="0"/>
                        </a:spcBef>
                        <a:spcAft>
                          <a:spcPts val="0"/>
                        </a:spcAft>
                        <a:buNone/>
                      </a:pPr>
                      <a:r>
                        <a:rPr lang="en">
                          <a:solidFill>
                            <a:schemeClr val="lt1"/>
                          </a:solidFill>
                          <a:latin typeface="Courier New"/>
                          <a:ea typeface="Courier New"/>
                          <a:cs typeface="Courier New"/>
                          <a:sym typeface="Courier New"/>
                        </a:rPr>
                        <a:t>(0.070)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0.163</a:t>
                      </a:r>
                      <a:endParaRPr>
                        <a:solidFill>
                          <a:schemeClr val="lt1"/>
                        </a:solidFill>
                        <a:latin typeface="Courier New"/>
                        <a:ea typeface="Courier New"/>
                        <a:cs typeface="Courier New"/>
                        <a:sym typeface="Courier New"/>
                      </a:endParaRPr>
                    </a:p>
                    <a:p>
                      <a:pPr indent="0" lvl="0" marL="0" rtl="0">
                        <a:spcBef>
                          <a:spcPts val="0"/>
                        </a:spcBef>
                        <a:spcAft>
                          <a:spcPts val="0"/>
                        </a:spcAft>
                        <a:buNone/>
                      </a:pPr>
                      <a:r>
                        <a:rPr lang="en">
                          <a:solidFill>
                            <a:schemeClr val="lt1"/>
                          </a:solidFill>
                          <a:latin typeface="Courier New"/>
                          <a:ea typeface="Courier New"/>
                          <a:cs typeface="Courier New"/>
                          <a:sym typeface="Courier New"/>
                        </a:rPr>
                        <a:t>(0.390)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6AA84F"/>
        </a:solidFill>
      </p:bgPr>
    </p:bg>
    <p:spTree>
      <p:nvGrpSpPr>
        <p:cNvPr id="440" name="Shape 440"/>
        <p:cNvGrpSpPr/>
        <p:nvPr/>
      </p:nvGrpSpPr>
      <p:grpSpPr>
        <a:xfrm>
          <a:off x="0" y="0"/>
          <a:ext cx="0" cy="0"/>
          <a:chOff x="0" y="0"/>
          <a:chExt cx="0" cy="0"/>
        </a:xfrm>
      </p:grpSpPr>
      <p:sp>
        <p:nvSpPr>
          <p:cNvPr id="441" name="Shape 441"/>
          <p:cNvSpPr txBox="1"/>
          <p:nvPr>
            <p:ph idx="4294967295" type="title"/>
          </p:nvPr>
        </p:nvSpPr>
        <p:spPr>
          <a:xfrm>
            <a:off x="272325" y="2640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Treatment Effect Continued</a:t>
            </a:r>
            <a:endParaRPr>
              <a:solidFill>
                <a:srgbClr val="FFFFFF"/>
              </a:solidFill>
            </a:endParaRPr>
          </a:p>
        </p:txBody>
      </p:sp>
      <p:graphicFrame>
        <p:nvGraphicFramePr>
          <p:cNvPr id="442" name="Shape 442"/>
          <p:cNvGraphicFramePr/>
          <p:nvPr/>
        </p:nvGraphicFramePr>
        <p:xfrm>
          <a:off x="952500" y="1466850"/>
          <a:ext cx="3000000" cy="3000000"/>
        </p:xfrm>
        <a:graphic>
          <a:graphicData uri="http://schemas.openxmlformats.org/drawingml/2006/table">
            <a:tbl>
              <a:tblPr>
                <a:noFill/>
                <a:tableStyleId>{8BDFD19F-92FA-451F-B511-20B290DC6D48}</a:tableStyleId>
              </a:tblPr>
              <a:tblGrid>
                <a:gridCol w="2361775"/>
                <a:gridCol w="2361775"/>
                <a:gridCol w="2361775"/>
              </a:tblGrid>
              <a:tr h="203950">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N = 182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Short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Long</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60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Treatment and </a:t>
                      </a:r>
                      <a:endParaRPr b="1">
                        <a:solidFill>
                          <a:schemeClr val="lt1"/>
                        </a:solidFill>
                        <a:latin typeface="Courier New"/>
                        <a:ea typeface="Courier New"/>
                        <a:cs typeface="Courier New"/>
                        <a:sym typeface="Courier New"/>
                      </a:endParaRPr>
                    </a:p>
                    <a:p>
                      <a:pPr indent="0" lvl="0" marL="0" rtl="0">
                        <a:spcBef>
                          <a:spcPts val="0"/>
                        </a:spcBef>
                        <a:spcAft>
                          <a:spcPts val="0"/>
                        </a:spcAft>
                        <a:buNone/>
                      </a:pPr>
                      <a:r>
                        <a:rPr b="1" lang="en">
                          <a:solidFill>
                            <a:schemeClr val="lt1"/>
                          </a:solidFill>
                          <a:latin typeface="Courier New"/>
                          <a:ea typeface="Courier New"/>
                          <a:cs typeface="Courier New"/>
                          <a:sym typeface="Courier New"/>
                        </a:rPr>
                        <a:t>Street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-0.899</a:t>
                      </a:r>
                      <a:endParaRPr>
                        <a:solidFill>
                          <a:schemeClr val="lt1"/>
                        </a:solidFill>
                        <a:latin typeface="Courier New"/>
                        <a:ea typeface="Courier New"/>
                        <a:cs typeface="Courier New"/>
                        <a:sym typeface="Courier New"/>
                      </a:endParaRPr>
                    </a:p>
                    <a:p>
                      <a:pPr indent="0" lvl="0" marL="0" rtl="0">
                        <a:spcBef>
                          <a:spcPts val="0"/>
                        </a:spcBef>
                        <a:spcAft>
                          <a:spcPts val="0"/>
                        </a:spcAft>
                        <a:buNone/>
                      </a:pPr>
                      <a:r>
                        <a:rPr lang="en">
                          <a:solidFill>
                            <a:schemeClr val="lt1"/>
                          </a:solidFill>
                          <a:latin typeface="Courier New"/>
                          <a:ea typeface="Courier New"/>
                          <a:cs typeface="Courier New"/>
                          <a:sym typeface="Courier New"/>
                        </a:rPr>
                        <a:t>(0.900)</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Treatment and </a:t>
                      </a:r>
                      <a:endParaRPr b="1">
                        <a:solidFill>
                          <a:schemeClr val="lt1"/>
                        </a:solidFill>
                        <a:latin typeface="Courier New"/>
                        <a:ea typeface="Courier New"/>
                        <a:cs typeface="Courier New"/>
                        <a:sym typeface="Courier New"/>
                      </a:endParaRPr>
                    </a:p>
                    <a:p>
                      <a:pPr indent="0" lvl="0" marL="0" rtl="0">
                        <a:spcBef>
                          <a:spcPts val="0"/>
                        </a:spcBef>
                        <a:spcAft>
                          <a:spcPts val="0"/>
                        </a:spcAft>
                        <a:buNone/>
                      </a:pPr>
                      <a:r>
                        <a:rPr b="1" lang="en">
                          <a:solidFill>
                            <a:schemeClr val="lt1"/>
                          </a:solidFill>
                          <a:latin typeface="Courier New"/>
                          <a:ea typeface="Courier New"/>
                          <a:cs typeface="Courier New"/>
                          <a:sym typeface="Courier New"/>
                        </a:rPr>
                        <a:t>Neighbors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0.223</a:t>
                      </a:r>
                      <a:endParaRPr>
                        <a:solidFill>
                          <a:schemeClr val="lt1"/>
                        </a:solidFill>
                        <a:latin typeface="Courier New"/>
                        <a:ea typeface="Courier New"/>
                        <a:cs typeface="Courier New"/>
                        <a:sym typeface="Courier New"/>
                      </a:endParaRPr>
                    </a:p>
                    <a:p>
                      <a:pPr indent="0" lvl="0" marL="0" rtl="0">
                        <a:spcBef>
                          <a:spcPts val="0"/>
                        </a:spcBef>
                        <a:spcAft>
                          <a:spcPts val="0"/>
                        </a:spcAft>
                        <a:buNone/>
                      </a:pPr>
                      <a:r>
                        <a:rPr lang="en">
                          <a:solidFill>
                            <a:schemeClr val="lt1"/>
                          </a:solidFill>
                          <a:latin typeface="Courier New"/>
                          <a:ea typeface="Courier New"/>
                          <a:cs typeface="Courier New"/>
                          <a:sym typeface="Courier New"/>
                        </a:rPr>
                        <a:t>(0.372)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3650">
                <a:tc>
                  <a:txBody>
                    <a:bodyPr>
                      <a:noAutofit/>
                    </a:bodyPr>
                    <a:lstStyle/>
                    <a:p>
                      <a:pPr indent="0" lvl="0" marL="0">
                        <a:spcBef>
                          <a:spcPts val="0"/>
                        </a:spcBef>
                        <a:spcAft>
                          <a:spcPts val="0"/>
                        </a:spcAft>
                        <a:buNone/>
                      </a:pPr>
                      <a:r>
                        <a:rPr b="1" lang="en">
                          <a:solidFill>
                            <a:schemeClr val="lt1"/>
                          </a:solidFill>
                          <a:latin typeface="Courier New"/>
                          <a:ea typeface="Courier New"/>
                          <a:cs typeface="Courier New"/>
                          <a:sym typeface="Courier New"/>
                        </a:rPr>
                        <a:t>Treatment and </a:t>
                      </a:r>
                      <a:endParaRPr b="1">
                        <a:solidFill>
                          <a:schemeClr val="lt1"/>
                        </a:solidFill>
                        <a:latin typeface="Courier New"/>
                        <a:ea typeface="Courier New"/>
                        <a:cs typeface="Courier New"/>
                        <a:sym typeface="Courier New"/>
                      </a:endParaRPr>
                    </a:p>
                    <a:p>
                      <a:pPr indent="0" lvl="0" marL="0" rtl="0">
                        <a:spcBef>
                          <a:spcPts val="0"/>
                        </a:spcBef>
                        <a:spcAft>
                          <a:spcPts val="0"/>
                        </a:spcAft>
                        <a:buNone/>
                      </a:pPr>
                      <a:r>
                        <a:rPr b="1" lang="en">
                          <a:solidFill>
                            <a:schemeClr val="lt1"/>
                          </a:solidFill>
                          <a:latin typeface="Courier New"/>
                          <a:ea typeface="Courier New"/>
                          <a:cs typeface="Courier New"/>
                          <a:sym typeface="Courier New"/>
                        </a:rPr>
                        <a:t>Pickup Wed</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a:spcBef>
                          <a:spcPts val="0"/>
                        </a:spcBef>
                        <a:spcAft>
                          <a:spcPts val="0"/>
                        </a:spcAft>
                        <a:buNone/>
                      </a:pPr>
                      <a:r>
                        <a:rPr lang="en">
                          <a:solidFill>
                            <a:schemeClr val="lt1"/>
                          </a:solidFill>
                          <a:latin typeface="Courier New"/>
                          <a:ea typeface="Courier New"/>
                          <a:cs typeface="Courier New"/>
                          <a:sym typeface="Courier New"/>
                        </a:rPr>
                        <a:t>-0.123</a:t>
                      </a:r>
                      <a:endParaRPr>
                        <a:solidFill>
                          <a:schemeClr val="lt1"/>
                        </a:solidFill>
                        <a:latin typeface="Courier New"/>
                        <a:ea typeface="Courier New"/>
                        <a:cs typeface="Courier New"/>
                        <a:sym typeface="Courier New"/>
                      </a:endParaRPr>
                    </a:p>
                    <a:p>
                      <a:pPr indent="0" lvl="0" marL="0" rtl="0">
                        <a:spcBef>
                          <a:spcPts val="0"/>
                        </a:spcBef>
                        <a:spcAft>
                          <a:spcPts val="0"/>
                        </a:spcAft>
                        <a:buNone/>
                      </a:pPr>
                      <a:r>
                        <a:rPr lang="en">
                          <a:solidFill>
                            <a:schemeClr val="lt1"/>
                          </a:solidFill>
                          <a:latin typeface="Courier New"/>
                          <a:ea typeface="Courier New"/>
                          <a:cs typeface="Courier New"/>
                          <a:sym typeface="Courier New"/>
                        </a:rPr>
                        <a:t>(0.234)</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r>
              <a:tr h="61365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R2</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0.011</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0.086</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lgDash"/>
                      <a:round/>
                      <a:headEnd len="sm" w="sm" type="none"/>
                      <a:tailEnd len="sm" w="sm" type="none"/>
                    </a:lnT>
                    <a:lnB cap="flat" cmpd="sng" w="9525">
                      <a:solidFill>
                        <a:schemeClr val="lt1"/>
                      </a:solidFill>
                      <a:prstDash val="lgDash"/>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6" name="Shape 446"/>
        <p:cNvGrpSpPr/>
        <p:nvPr/>
      </p:nvGrpSpPr>
      <p:grpSpPr>
        <a:xfrm>
          <a:off x="0" y="0"/>
          <a:ext cx="0" cy="0"/>
          <a:chOff x="0" y="0"/>
          <a:chExt cx="0" cy="0"/>
        </a:xfrm>
      </p:grpSpPr>
      <p:sp>
        <p:nvSpPr>
          <p:cNvPr id="447" name="Shape 447"/>
          <p:cNvSpPr txBox="1"/>
          <p:nvPr>
            <p:ph idx="4294967295" type="title"/>
          </p:nvPr>
        </p:nvSpPr>
        <p:spPr>
          <a:xfrm>
            <a:off x="509275" y="30585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Resuts</a:t>
            </a:r>
            <a:endParaRPr>
              <a:solidFill>
                <a:srgbClr val="FFFFFF"/>
              </a:solidFill>
            </a:endParaRPr>
          </a:p>
        </p:txBody>
      </p:sp>
      <p:sp>
        <p:nvSpPr>
          <p:cNvPr id="448" name="Shape 448"/>
          <p:cNvSpPr txBox="1"/>
          <p:nvPr/>
        </p:nvSpPr>
        <p:spPr>
          <a:xfrm>
            <a:off x="1240575" y="1803700"/>
            <a:ext cx="7337400" cy="250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WOULD IT MAKE SENSE TO  INSERT FINAL REGRESSION MODEL WITH ACTUAL ESTIMATED PARAMETERS?</a:t>
            </a:r>
            <a:endParaRPr/>
          </a:p>
          <a:p>
            <a:pPr indent="0" lvl="0" marL="0">
              <a:spcBef>
                <a:spcPts val="0"/>
              </a:spcBef>
              <a:spcAft>
                <a:spcPts val="0"/>
              </a:spcAft>
              <a:buNone/>
            </a:pPr>
            <a:r>
              <a:t/>
            </a:r>
            <a:endParaRPr/>
          </a:p>
          <a:p>
            <a:pPr indent="0" lvl="0" marL="0">
              <a:spcBef>
                <a:spcPts val="0"/>
              </a:spcBef>
              <a:spcAft>
                <a:spcPts val="0"/>
              </a:spcAft>
              <a:buNone/>
            </a:pPr>
            <a:r>
              <a:rPr lang="en"/>
              <a:t>ADD 95% CONFIDENCE INTERVALS FOR THE TREATMENT EFFECT COEFFICIENT: (-LOWER, +UPPER) - THAT SHOULD SHOW THAT IT INCLUDES “0”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idx="4294967295" type="title"/>
          </p:nvPr>
        </p:nvSpPr>
        <p:spPr>
          <a:xfrm>
            <a:off x="404275" y="195275"/>
            <a:ext cx="7030500" cy="56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Research Question</a:t>
            </a:r>
            <a:endParaRPr>
              <a:solidFill>
                <a:srgbClr val="FFFFFF"/>
              </a:solidFill>
            </a:endParaRPr>
          </a:p>
        </p:txBody>
      </p:sp>
      <p:sp>
        <p:nvSpPr>
          <p:cNvPr id="285" name="Shape 285"/>
          <p:cNvSpPr txBox="1"/>
          <p:nvPr/>
        </p:nvSpPr>
        <p:spPr>
          <a:xfrm>
            <a:off x="840525" y="1130325"/>
            <a:ext cx="7761900" cy="3000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FFFFFF"/>
                </a:solidFill>
                <a:latin typeface="Comfortaa"/>
                <a:ea typeface="Comfortaa"/>
                <a:cs typeface="Comfortaa"/>
                <a:sym typeface="Comfortaa"/>
              </a:rPr>
              <a:t>Can we improve participation in recycling through social comparison?</a:t>
            </a:r>
            <a:endParaRPr b="1" sz="2400">
              <a:solidFill>
                <a:srgbClr val="FFFFFF"/>
              </a:solidFill>
              <a:latin typeface="Comfortaa"/>
              <a:ea typeface="Comfortaa"/>
              <a:cs typeface="Comfortaa"/>
              <a:sym typeface="Comfortaa"/>
            </a:endParaRPr>
          </a:p>
          <a:p>
            <a:pPr indent="0" lvl="0" marL="0" rtl="0">
              <a:lnSpc>
                <a:spcPct val="150000"/>
              </a:lnSpc>
              <a:spcBef>
                <a:spcPts val="0"/>
              </a:spcBef>
              <a:spcAft>
                <a:spcPts val="0"/>
              </a:spcAft>
              <a:buNone/>
            </a:pPr>
            <a:r>
              <a:t/>
            </a:r>
            <a:endParaRPr b="1" i="1" sz="1800" u="sng">
              <a:solidFill>
                <a:srgbClr val="FFFFFF"/>
              </a:solidFill>
              <a:latin typeface="Comfortaa"/>
              <a:ea typeface="Comfortaa"/>
              <a:cs typeface="Comfortaa"/>
              <a:sym typeface="Comfortaa"/>
            </a:endParaRPr>
          </a:p>
          <a:p>
            <a:pPr indent="0" lvl="0" marL="0" rtl="0" algn="ctr">
              <a:lnSpc>
                <a:spcPct val="150000"/>
              </a:lnSpc>
              <a:spcBef>
                <a:spcPts val="0"/>
              </a:spcBef>
              <a:spcAft>
                <a:spcPts val="0"/>
              </a:spcAft>
              <a:buNone/>
            </a:pPr>
            <a:r>
              <a:rPr b="1" lang="en" sz="1800">
                <a:solidFill>
                  <a:srgbClr val="FFFFFF"/>
                </a:solidFill>
                <a:latin typeface="Comfortaa"/>
                <a:ea typeface="Comfortaa"/>
                <a:cs typeface="Comfortaa"/>
                <a:sym typeface="Comfortaa"/>
              </a:rPr>
              <a:t>“Opower meets Recycling”</a:t>
            </a:r>
            <a:endParaRPr b="1" sz="1800">
              <a:solidFill>
                <a:srgbClr val="FFFFFF"/>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2" name="Shape 452"/>
        <p:cNvGrpSpPr/>
        <p:nvPr/>
      </p:nvGrpSpPr>
      <p:grpSpPr>
        <a:xfrm>
          <a:off x="0" y="0"/>
          <a:ext cx="0" cy="0"/>
          <a:chOff x="0" y="0"/>
          <a:chExt cx="0" cy="0"/>
        </a:xfrm>
      </p:grpSpPr>
      <p:sp>
        <p:nvSpPr>
          <p:cNvPr id="453" name="Shape 453"/>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Did You Know?</a:t>
            </a:r>
            <a:endParaRPr>
              <a:solidFill>
                <a:schemeClr val="lt1"/>
              </a:solidFill>
            </a:endParaRPr>
          </a:p>
        </p:txBody>
      </p:sp>
      <p:pic>
        <p:nvPicPr>
          <p:cNvPr id="454" name="Shape 454"/>
          <p:cNvPicPr preferRelativeResize="0"/>
          <p:nvPr/>
        </p:nvPicPr>
        <p:blipFill>
          <a:blip r:embed="rId3">
            <a:alphaModFix/>
          </a:blip>
          <a:stretch>
            <a:fillRect/>
          </a:stretch>
        </p:blipFill>
        <p:spPr>
          <a:xfrm>
            <a:off x="0" y="1662950"/>
            <a:ext cx="4396425" cy="1555700"/>
          </a:xfrm>
          <a:prstGeom prst="rect">
            <a:avLst/>
          </a:prstGeom>
          <a:noFill/>
          <a:ln>
            <a:noFill/>
          </a:ln>
        </p:spPr>
      </p:pic>
      <p:sp>
        <p:nvSpPr>
          <p:cNvPr id="455" name="Shape 455"/>
          <p:cNvSpPr txBox="1"/>
          <p:nvPr/>
        </p:nvSpPr>
        <p:spPr>
          <a:xfrm>
            <a:off x="354775" y="1919675"/>
            <a:ext cx="4350600" cy="54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solidFill>
                  <a:schemeClr val="accent2"/>
                </a:solidFill>
                <a:latin typeface="Comfortaa"/>
                <a:ea typeface="Comfortaa"/>
                <a:cs typeface="Comfortaa"/>
                <a:sym typeface="Comfortaa"/>
              </a:rPr>
              <a:t>“An average american throws more than 7lb of trash a day.”</a:t>
            </a:r>
            <a:endParaRPr i="1" sz="2400">
              <a:solidFill>
                <a:schemeClr val="accent2"/>
              </a:solidFill>
              <a:latin typeface="Comfortaa"/>
              <a:ea typeface="Comfortaa"/>
              <a:cs typeface="Comfortaa"/>
              <a:sym typeface="Comfortaa"/>
            </a:endParaRPr>
          </a:p>
        </p:txBody>
      </p:sp>
      <p:pic>
        <p:nvPicPr>
          <p:cNvPr id="456" name="Shape 456"/>
          <p:cNvPicPr preferRelativeResize="0"/>
          <p:nvPr/>
        </p:nvPicPr>
        <p:blipFill>
          <a:blip r:embed="rId3">
            <a:alphaModFix/>
          </a:blip>
          <a:stretch>
            <a:fillRect/>
          </a:stretch>
        </p:blipFill>
        <p:spPr>
          <a:xfrm>
            <a:off x="4457175" y="757500"/>
            <a:ext cx="4396425" cy="1555700"/>
          </a:xfrm>
          <a:prstGeom prst="rect">
            <a:avLst/>
          </a:prstGeom>
          <a:noFill/>
          <a:ln>
            <a:noFill/>
          </a:ln>
        </p:spPr>
      </p:pic>
      <p:sp>
        <p:nvSpPr>
          <p:cNvPr id="457" name="Shape 457"/>
          <p:cNvSpPr txBox="1"/>
          <p:nvPr/>
        </p:nvSpPr>
        <p:spPr>
          <a:xfrm>
            <a:off x="4659550" y="861825"/>
            <a:ext cx="3853800" cy="54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solidFill>
                  <a:schemeClr val="accent2"/>
                </a:solidFill>
                <a:latin typeface="Comfortaa"/>
                <a:ea typeface="Comfortaa"/>
                <a:cs typeface="Comfortaa"/>
                <a:sym typeface="Comfortaa"/>
              </a:rPr>
              <a:t>“Americans toss nearly 700 plastic bottles a day.”</a:t>
            </a:r>
            <a:endParaRPr i="1" sz="2400">
              <a:solidFill>
                <a:schemeClr val="accent2"/>
              </a:solidFill>
              <a:latin typeface="Comfortaa"/>
              <a:ea typeface="Comfortaa"/>
              <a:cs typeface="Comfortaa"/>
              <a:sym typeface="Comfortaa"/>
            </a:endParaRPr>
          </a:p>
        </p:txBody>
      </p:sp>
      <p:pic>
        <p:nvPicPr>
          <p:cNvPr id="458" name="Shape 458"/>
          <p:cNvPicPr preferRelativeResize="0"/>
          <p:nvPr/>
        </p:nvPicPr>
        <p:blipFill>
          <a:blip r:embed="rId3">
            <a:alphaModFix/>
          </a:blip>
          <a:stretch>
            <a:fillRect/>
          </a:stretch>
        </p:blipFill>
        <p:spPr>
          <a:xfrm>
            <a:off x="4396425" y="3157125"/>
            <a:ext cx="4396425" cy="1555700"/>
          </a:xfrm>
          <a:prstGeom prst="rect">
            <a:avLst/>
          </a:prstGeom>
          <a:noFill/>
          <a:ln>
            <a:noFill/>
          </a:ln>
        </p:spPr>
      </p:pic>
      <p:sp>
        <p:nvSpPr>
          <p:cNvPr id="459" name="Shape 459"/>
          <p:cNvSpPr txBox="1"/>
          <p:nvPr/>
        </p:nvSpPr>
        <p:spPr>
          <a:xfrm>
            <a:off x="4598800" y="3261450"/>
            <a:ext cx="3914700" cy="54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solidFill>
                  <a:schemeClr val="accent2"/>
                </a:solidFill>
                <a:latin typeface="Comfortaa"/>
                <a:ea typeface="Comfortaa"/>
                <a:cs typeface="Comfortaa"/>
                <a:sym typeface="Comfortaa"/>
              </a:rPr>
              <a:t>“It takes over 400 years for plastic to decompose.”</a:t>
            </a:r>
            <a:endParaRPr i="1" sz="2400">
              <a:solidFill>
                <a:schemeClr val="accent2"/>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3" name="Shape 463"/>
        <p:cNvGrpSpPr/>
        <p:nvPr/>
      </p:nvGrpSpPr>
      <p:grpSpPr>
        <a:xfrm>
          <a:off x="0" y="0"/>
          <a:ext cx="0" cy="0"/>
          <a:chOff x="0" y="0"/>
          <a:chExt cx="0" cy="0"/>
        </a:xfrm>
      </p:grpSpPr>
      <p:sp>
        <p:nvSpPr>
          <p:cNvPr id="464" name="Shape 464"/>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Why Recycling?</a:t>
            </a:r>
            <a:endParaRPr>
              <a:solidFill>
                <a:schemeClr val="lt1"/>
              </a:solidFill>
            </a:endParaRPr>
          </a:p>
          <a:p>
            <a:pPr indent="0" lvl="0" marL="0" rtl="0">
              <a:spcBef>
                <a:spcPts val="0"/>
              </a:spcBef>
              <a:spcAft>
                <a:spcPts val="0"/>
              </a:spcAft>
              <a:buNone/>
            </a:pPr>
            <a:r>
              <a:rPr lang="en">
                <a:solidFill>
                  <a:schemeClr val="lt1"/>
                </a:solidFill>
              </a:rPr>
              <a:t>(</a:t>
            </a:r>
            <a:r>
              <a:rPr lang="en" sz="1200">
                <a:solidFill>
                  <a:schemeClr val="lt1"/>
                </a:solidFill>
              </a:rPr>
              <a:t>In 2007, 757,000 jobs, $36.6 B in wages, $6.7 B in tax revenue from recycling activities</a:t>
            </a:r>
            <a:r>
              <a:rPr lang="en">
                <a:solidFill>
                  <a:schemeClr val="lt1"/>
                </a:solidFill>
              </a:rPr>
              <a:t>)</a:t>
            </a:r>
            <a:endParaRPr>
              <a:solidFill>
                <a:schemeClr val="lt1"/>
              </a:solidFill>
            </a:endParaRPr>
          </a:p>
        </p:txBody>
      </p:sp>
      <p:graphicFrame>
        <p:nvGraphicFramePr>
          <p:cNvPr id="465" name="Shape 465"/>
          <p:cNvGraphicFramePr/>
          <p:nvPr/>
        </p:nvGraphicFramePr>
        <p:xfrm>
          <a:off x="952500" y="2190750"/>
          <a:ext cx="3000000" cy="3000000"/>
        </p:xfrm>
        <a:graphic>
          <a:graphicData uri="http://schemas.openxmlformats.org/drawingml/2006/table">
            <a:tbl>
              <a:tblPr>
                <a:noFill/>
                <a:tableStyleId>{8BDFD19F-92FA-451F-B511-20B290DC6D48}</a:tableStyleId>
              </a:tblPr>
              <a:tblGrid>
                <a:gridCol w="531300"/>
                <a:gridCol w="6707700"/>
              </a:tblGrid>
              <a:tr h="381000">
                <a:tc>
                  <a:txBody>
                    <a:bodyPr>
                      <a:noAutofit/>
                    </a:bodyPr>
                    <a:lstStyle/>
                    <a:p>
                      <a:pPr indent="0" lvl="0" marL="0" rtl="0">
                        <a:spcBef>
                          <a:spcPts val="0"/>
                        </a:spcBef>
                        <a:spcAft>
                          <a:spcPts val="0"/>
                        </a:spcAft>
                        <a:buNone/>
                      </a:pPr>
                      <a:r>
                        <a:rPr b="1" lang="en" sz="2400">
                          <a:solidFill>
                            <a:schemeClr val="lt1"/>
                          </a:solidFill>
                        </a:rPr>
                        <a:t>1.</a:t>
                      </a:r>
                      <a:endParaRPr b="1" sz="24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800">
                          <a:solidFill>
                            <a:schemeClr val="lt1"/>
                          </a:solidFill>
                          <a:latin typeface="Ubuntu"/>
                          <a:ea typeface="Ubuntu"/>
                          <a:cs typeface="Ubuntu"/>
                          <a:sym typeface="Ubuntu"/>
                        </a:rPr>
                        <a:t>Waste reduction</a:t>
                      </a:r>
                      <a:endParaRPr sz="1800">
                        <a:solidFill>
                          <a:schemeClr val="lt1"/>
                        </a:solidFill>
                        <a:latin typeface="Ubuntu"/>
                        <a:ea typeface="Ubuntu"/>
                        <a:cs typeface="Ubuntu"/>
                        <a:sym typeface="Ubuntu"/>
                      </a:endParaRPr>
                    </a:p>
                  </a:txBody>
                  <a:tcPr marT="91425" marB="91425" marR="91425" marL="91425"/>
                </a:tc>
              </a:tr>
              <a:tr h="381000">
                <a:tc>
                  <a:txBody>
                    <a:bodyPr>
                      <a:noAutofit/>
                    </a:bodyPr>
                    <a:lstStyle/>
                    <a:p>
                      <a:pPr indent="0" lvl="0" marL="0" rtl="0">
                        <a:spcBef>
                          <a:spcPts val="0"/>
                        </a:spcBef>
                        <a:spcAft>
                          <a:spcPts val="0"/>
                        </a:spcAft>
                        <a:buNone/>
                      </a:pPr>
                      <a:r>
                        <a:rPr b="1" lang="en" sz="2400">
                          <a:solidFill>
                            <a:schemeClr val="lt1"/>
                          </a:solidFill>
                        </a:rPr>
                        <a:t>2.</a:t>
                      </a:r>
                      <a:endParaRPr>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800">
                          <a:solidFill>
                            <a:schemeClr val="lt1"/>
                          </a:solidFill>
                          <a:latin typeface="Ubuntu"/>
                          <a:ea typeface="Ubuntu"/>
                          <a:cs typeface="Ubuntu"/>
                          <a:sym typeface="Ubuntu"/>
                        </a:rPr>
                        <a:t>Conservation of natural resources</a:t>
                      </a:r>
                      <a:endParaRPr sz="1800">
                        <a:solidFill>
                          <a:schemeClr val="lt1"/>
                        </a:solidFill>
                        <a:latin typeface="Ubuntu"/>
                        <a:ea typeface="Ubuntu"/>
                        <a:cs typeface="Ubuntu"/>
                        <a:sym typeface="Ubuntu"/>
                      </a:endParaRPr>
                    </a:p>
                  </a:txBody>
                  <a:tcPr marT="91425" marB="91425" marR="91425" marL="91425"/>
                </a:tc>
              </a:tr>
              <a:tr h="381000">
                <a:tc>
                  <a:txBody>
                    <a:bodyPr>
                      <a:noAutofit/>
                    </a:bodyPr>
                    <a:lstStyle/>
                    <a:p>
                      <a:pPr indent="0" lvl="0" marL="0" rtl="0">
                        <a:spcBef>
                          <a:spcPts val="0"/>
                        </a:spcBef>
                        <a:spcAft>
                          <a:spcPts val="0"/>
                        </a:spcAft>
                        <a:buNone/>
                      </a:pPr>
                      <a:r>
                        <a:rPr b="1" lang="en" sz="2400">
                          <a:solidFill>
                            <a:schemeClr val="lt1"/>
                          </a:solidFill>
                        </a:rPr>
                        <a:t>3.</a:t>
                      </a:r>
                      <a:endParaRPr b="1" sz="24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800">
                          <a:solidFill>
                            <a:schemeClr val="lt1"/>
                          </a:solidFill>
                          <a:latin typeface="Ubuntu"/>
                          <a:ea typeface="Ubuntu"/>
                          <a:cs typeface="Ubuntu"/>
                          <a:sym typeface="Ubuntu"/>
                        </a:rPr>
                        <a:t>Pollution reduction</a:t>
                      </a:r>
                      <a:endParaRPr sz="1800">
                        <a:solidFill>
                          <a:schemeClr val="lt1"/>
                        </a:solidFill>
                        <a:latin typeface="Ubuntu"/>
                        <a:ea typeface="Ubuntu"/>
                        <a:cs typeface="Ubuntu"/>
                        <a:sym typeface="Ubuntu"/>
                      </a:endParaRPr>
                    </a:p>
                  </a:txBody>
                  <a:tcPr marT="91425" marB="91425" marR="91425" marL="91425"/>
                </a:tc>
              </a:tr>
              <a:tr h="381000">
                <a:tc>
                  <a:txBody>
                    <a:bodyPr>
                      <a:noAutofit/>
                    </a:bodyPr>
                    <a:lstStyle/>
                    <a:p>
                      <a:pPr indent="0" lvl="0" marL="0" rtl="0">
                        <a:spcBef>
                          <a:spcPts val="0"/>
                        </a:spcBef>
                        <a:spcAft>
                          <a:spcPts val="0"/>
                        </a:spcAft>
                        <a:buNone/>
                      </a:pPr>
                      <a:r>
                        <a:rPr b="1" lang="en" sz="2400">
                          <a:solidFill>
                            <a:schemeClr val="lt1"/>
                          </a:solidFill>
                        </a:rPr>
                        <a:t>4.</a:t>
                      </a:r>
                      <a:endParaRPr b="1" sz="2400">
                        <a:solidFill>
                          <a:schemeClr val="lt1"/>
                        </a:solidFill>
                      </a:endParaRPr>
                    </a:p>
                  </a:txBody>
                  <a:tcPr marT="91425" marB="91425" marR="91425" marL="91425"/>
                </a:tc>
                <a:tc>
                  <a:txBody>
                    <a:bodyPr>
                      <a:noAutofit/>
                    </a:bodyPr>
                    <a:lstStyle/>
                    <a:p>
                      <a:pPr indent="0" lvl="0" marL="0" rtl="0">
                        <a:spcBef>
                          <a:spcPts val="0"/>
                        </a:spcBef>
                        <a:spcAft>
                          <a:spcPts val="0"/>
                        </a:spcAft>
                        <a:buNone/>
                      </a:pPr>
                      <a:r>
                        <a:rPr lang="en" sz="1800">
                          <a:solidFill>
                            <a:schemeClr val="lt1"/>
                          </a:solidFill>
                          <a:latin typeface="Ubuntu"/>
                          <a:ea typeface="Ubuntu"/>
                          <a:cs typeface="Ubuntu"/>
                          <a:sym typeface="Ubuntu"/>
                        </a:rPr>
                        <a:t>Saving in energy consumption</a:t>
                      </a:r>
                      <a:endParaRPr sz="1800">
                        <a:solidFill>
                          <a:schemeClr val="lt1"/>
                        </a:solidFill>
                        <a:latin typeface="Ubuntu"/>
                        <a:ea typeface="Ubuntu"/>
                        <a:cs typeface="Ubuntu"/>
                        <a:sym typeface="Ubuntu"/>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6AA84F"/>
        </a:solidFill>
      </p:bgPr>
    </p:bg>
    <p:spTree>
      <p:nvGrpSpPr>
        <p:cNvPr id="469" name="Shape 469"/>
        <p:cNvGrpSpPr/>
        <p:nvPr/>
      </p:nvGrpSpPr>
      <p:grpSpPr>
        <a:xfrm>
          <a:off x="0" y="0"/>
          <a:ext cx="0" cy="0"/>
          <a:chOff x="0" y="0"/>
          <a:chExt cx="0" cy="0"/>
        </a:xfrm>
      </p:grpSpPr>
      <p:sp>
        <p:nvSpPr>
          <p:cNvPr id="470" name="Shape 470"/>
          <p:cNvSpPr txBox="1"/>
          <p:nvPr>
            <p:ph idx="4294967295" type="title"/>
          </p:nvPr>
        </p:nvSpPr>
        <p:spPr>
          <a:xfrm>
            <a:off x="272325" y="1878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Estimated Model Parameters: </a:t>
            </a:r>
            <a:endParaRPr>
              <a:solidFill>
                <a:srgbClr val="FFFFFF"/>
              </a:solidFill>
            </a:endParaRPr>
          </a:p>
        </p:txBody>
      </p:sp>
      <p:graphicFrame>
        <p:nvGraphicFramePr>
          <p:cNvPr id="471" name="Shape 471"/>
          <p:cNvGraphicFramePr/>
          <p:nvPr/>
        </p:nvGraphicFramePr>
        <p:xfrm>
          <a:off x="1050150" y="1203370"/>
          <a:ext cx="3000000" cy="3000000"/>
        </p:xfrm>
        <a:graphic>
          <a:graphicData uri="http://schemas.openxmlformats.org/drawingml/2006/table">
            <a:tbl>
              <a:tblPr>
                <a:noFill/>
                <a:tableStyleId>{8BDFD19F-92FA-451F-B511-20B290DC6D48}</a:tableStyleId>
              </a:tblPr>
              <a:tblGrid>
                <a:gridCol w="2715900"/>
                <a:gridCol w="1911550"/>
                <a:gridCol w="2136275"/>
              </a:tblGrid>
              <a:tr h="454650">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N = 182</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Short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With Covariates</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465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Treatment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a:t>
                      </a:r>
                      <a:r>
                        <a:rPr lang="en">
                          <a:solidFill>
                            <a:schemeClr val="lt1"/>
                          </a:solidFill>
                          <a:latin typeface="Courier New"/>
                          <a:ea typeface="Courier New"/>
                          <a:cs typeface="Courier New"/>
                          <a:sym typeface="Courier New"/>
                        </a:rPr>
                        <a:t>10 </a:t>
                      </a:r>
                      <a:r>
                        <a:rPr lang="en">
                          <a:solidFill>
                            <a:schemeClr val="lt1"/>
                          </a:solidFill>
                          <a:latin typeface="Courier New"/>
                          <a:ea typeface="Courier New"/>
                          <a:cs typeface="Courier New"/>
                          <a:sym typeface="Courier New"/>
                        </a:rPr>
                        <a:t>(0.07)</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-0.07</a:t>
                      </a:r>
                      <a:r>
                        <a:rPr lang="en">
                          <a:solidFill>
                            <a:schemeClr val="lt1"/>
                          </a:solidFill>
                          <a:latin typeface="Courier New"/>
                          <a:ea typeface="Courier New"/>
                          <a:cs typeface="Courier New"/>
                          <a:sym typeface="Courier New"/>
                        </a:rPr>
                        <a:t> (0.07)</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9075">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Neighbors Score</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0.09 (0.14)</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9075">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Pickup (Wed)</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0.18* (0.07)</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465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Constant</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0.425*** (0.06)</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0.24* (0.01)</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4650">
                <a:tc>
                  <a:txBody>
                    <a:bodyPr>
                      <a:noAutofit/>
                    </a:bodyPr>
                    <a:lstStyle/>
                    <a:p>
                      <a:pPr indent="0" lvl="0" marL="0" rtl="0">
                        <a:spcBef>
                          <a:spcPts val="0"/>
                        </a:spcBef>
                        <a:spcAft>
                          <a:spcPts val="0"/>
                        </a:spcAft>
                        <a:buNone/>
                      </a:pPr>
                      <a:r>
                        <a:rPr b="1" lang="en">
                          <a:solidFill>
                            <a:schemeClr val="lt1"/>
                          </a:solidFill>
                          <a:latin typeface="Courier New"/>
                          <a:ea typeface="Courier New"/>
                          <a:cs typeface="Courier New"/>
                          <a:sym typeface="Courier New"/>
                        </a:rPr>
                        <a:t>R2</a:t>
                      </a:r>
                      <a:endParaRPr b="1">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0.005</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c>
                  <a:txBody>
                    <a:bodyPr>
                      <a:noAutofit/>
                    </a:bodyPr>
                    <a:lstStyle/>
                    <a:p>
                      <a:pPr indent="0" lvl="0" marL="0" rtl="0">
                        <a:spcBef>
                          <a:spcPts val="0"/>
                        </a:spcBef>
                        <a:spcAft>
                          <a:spcPts val="0"/>
                        </a:spcAft>
                        <a:buNone/>
                      </a:pPr>
                      <a:r>
                        <a:rPr lang="en">
                          <a:solidFill>
                            <a:schemeClr val="lt1"/>
                          </a:solidFill>
                          <a:latin typeface="Courier New"/>
                          <a:ea typeface="Courier New"/>
                          <a:cs typeface="Courier New"/>
                          <a:sym typeface="Courier New"/>
                        </a:rPr>
                        <a:t>0.034</a:t>
                      </a:r>
                      <a:endParaRPr>
                        <a:solidFill>
                          <a:schemeClr val="lt1"/>
                        </a:solidFill>
                        <a:latin typeface="Courier New"/>
                        <a:ea typeface="Courier New"/>
                        <a:cs typeface="Courier New"/>
                        <a:sym typeface="Courier New"/>
                      </a:endParaRPr>
                    </a:p>
                  </a:txBody>
                  <a:tcPr marT="91425" marB="91425" marR="91425" marL="91425">
                    <a:lnL cap="flat" cmpd="sng" w="9525">
                      <a:solidFill>
                        <a:schemeClr val="lt1"/>
                      </a:solidFill>
                      <a:prstDash val="lgDash"/>
                      <a:round/>
                      <a:headEnd len="sm" w="sm" type="none"/>
                      <a:tailEnd len="sm" w="sm" type="none"/>
                    </a:lnL>
                    <a:lnR cap="flat" cmpd="sng" w="9525">
                      <a:solidFill>
                        <a:schemeClr val="lt1"/>
                      </a:solidFill>
                      <a:prstDash val="lg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lgDash"/>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6AA84F"/>
        </a:solidFill>
      </p:bgPr>
    </p:bg>
    <p:spTree>
      <p:nvGrpSpPr>
        <p:cNvPr id="475" name="Shape 475"/>
        <p:cNvGrpSpPr/>
        <p:nvPr/>
      </p:nvGrpSpPr>
      <p:grpSpPr>
        <a:xfrm>
          <a:off x="0" y="0"/>
          <a:ext cx="0" cy="0"/>
          <a:chOff x="0" y="0"/>
          <a:chExt cx="0" cy="0"/>
        </a:xfrm>
      </p:grpSpPr>
      <p:sp>
        <p:nvSpPr>
          <p:cNvPr id="476" name="Shape 476"/>
          <p:cNvSpPr txBox="1"/>
          <p:nvPr>
            <p:ph idx="4294967295"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Social Comparison Theory</a:t>
            </a:r>
            <a:endParaRPr>
              <a:solidFill>
                <a:schemeClr val="lt1"/>
              </a:solidFill>
            </a:endParaRPr>
          </a:p>
        </p:txBody>
      </p:sp>
      <p:sp>
        <p:nvSpPr>
          <p:cNvPr id="477" name="Shape 477"/>
          <p:cNvSpPr txBox="1"/>
          <p:nvPr>
            <p:ph idx="4294967295" type="body"/>
          </p:nvPr>
        </p:nvSpPr>
        <p:spPr>
          <a:xfrm>
            <a:off x="1209900" y="1871175"/>
            <a:ext cx="7030500" cy="1338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i="1" lang="en" sz="2400"/>
              <a:t>“We determine our own social and personal worth based on how we stack against each others”</a:t>
            </a:r>
            <a:endParaRPr b="1" i="1" sz="2400"/>
          </a:p>
        </p:txBody>
      </p:sp>
      <p:sp>
        <p:nvSpPr>
          <p:cNvPr id="478" name="Shape 478"/>
          <p:cNvSpPr txBox="1"/>
          <p:nvPr>
            <p:ph idx="4294967295" type="body"/>
          </p:nvPr>
        </p:nvSpPr>
        <p:spPr>
          <a:xfrm>
            <a:off x="2791625" y="3261050"/>
            <a:ext cx="5127000" cy="695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chemeClr val="lt1"/>
              </a:buClr>
              <a:buSzPts val="1200"/>
              <a:buChar char="-"/>
            </a:pPr>
            <a:r>
              <a:rPr b="1" lang="en" sz="1200">
                <a:solidFill>
                  <a:schemeClr val="lt1"/>
                </a:solidFill>
              </a:rPr>
              <a:t>Leon Festinger, 1954</a:t>
            </a:r>
            <a:endParaRPr b="1" sz="1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4294967295" type="title"/>
          </p:nvPr>
        </p:nvSpPr>
        <p:spPr>
          <a:xfrm>
            <a:off x="384750" y="17390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Background + Motivation</a:t>
            </a:r>
            <a:endParaRPr>
              <a:solidFill>
                <a:srgbClr val="FFFFFF"/>
              </a:solidFill>
            </a:endParaRPr>
          </a:p>
        </p:txBody>
      </p:sp>
      <p:sp>
        <p:nvSpPr>
          <p:cNvPr id="291" name="Shape 291"/>
          <p:cNvSpPr txBox="1"/>
          <p:nvPr/>
        </p:nvSpPr>
        <p:spPr>
          <a:xfrm>
            <a:off x="938100" y="1506675"/>
            <a:ext cx="7761900" cy="3000000"/>
          </a:xfrm>
          <a:prstGeom prst="rect">
            <a:avLst/>
          </a:prstGeom>
          <a:noFill/>
          <a:ln>
            <a:noFill/>
          </a:ln>
        </p:spPr>
        <p:txBody>
          <a:bodyPr anchorCtr="0" anchor="ctr" bIns="91425" lIns="91425" spcFirstLastPara="1" rIns="91425" wrap="square" tIns="91425">
            <a:noAutofit/>
          </a:bodyPr>
          <a:lstStyle/>
          <a:p>
            <a:pPr indent="-342900" lvl="0" marL="457200" rtl="0">
              <a:lnSpc>
                <a:spcPct val="150000"/>
              </a:lnSpc>
              <a:spcBef>
                <a:spcPts val="0"/>
              </a:spcBef>
              <a:spcAft>
                <a:spcPts val="0"/>
              </a:spcAft>
              <a:buClr>
                <a:srgbClr val="FFFFFF"/>
              </a:buClr>
              <a:buSzPts val="1800"/>
              <a:buFont typeface="Comfortaa"/>
              <a:buChar char="●"/>
            </a:pPr>
            <a:r>
              <a:rPr b="1" lang="en" sz="1800">
                <a:solidFill>
                  <a:srgbClr val="FFFFFF"/>
                </a:solidFill>
                <a:latin typeface="Comfortaa"/>
                <a:ea typeface="Comfortaa"/>
                <a:cs typeface="Comfortaa"/>
                <a:sym typeface="Comfortaa"/>
              </a:rPr>
              <a:t>US Recycling Rate: 35%  (</a:t>
            </a:r>
            <a:r>
              <a:rPr b="1" i="1" lang="en" sz="1800">
                <a:solidFill>
                  <a:srgbClr val="FFFFFF"/>
                </a:solidFill>
                <a:latin typeface="Comfortaa"/>
                <a:ea typeface="Comfortaa"/>
                <a:cs typeface="Comfortaa"/>
                <a:sym typeface="Comfortaa"/>
              </a:rPr>
              <a:t>#25 in the world)</a:t>
            </a:r>
            <a:endParaRPr b="1" i="1" sz="1800">
              <a:solidFill>
                <a:srgbClr val="FFFFFF"/>
              </a:solidFill>
              <a:latin typeface="Comfortaa"/>
              <a:ea typeface="Comfortaa"/>
              <a:cs typeface="Comfortaa"/>
              <a:sym typeface="Comfortaa"/>
            </a:endParaRPr>
          </a:p>
          <a:p>
            <a:pPr indent="0" lvl="0" marL="0" rtl="0">
              <a:lnSpc>
                <a:spcPct val="150000"/>
              </a:lnSpc>
              <a:spcBef>
                <a:spcPts val="0"/>
              </a:spcBef>
              <a:spcAft>
                <a:spcPts val="0"/>
              </a:spcAft>
              <a:buNone/>
            </a:pPr>
            <a:r>
              <a:t/>
            </a:r>
            <a:endParaRPr b="1" sz="1800">
              <a:solidFill>
                <a:srgbClr val="FFFFFF"/>
              </a:solidFill>
              <a:latin typeface="Comfortaa"/>
              <a:ea typeface="Comfortaa"/>
              <a:cs typeface="Comfortaa"/>
              <a:sym typeface="Comfortaa"/>
            </a:endParaRPr>
          </a:p>
          <a:p>
            <a:pPr indent="-342900" lvl="0" marL="457200" rtl="0">
              <a:lnSpc>
                <a:spcPct val="150000"/>
              </a:lnSpc>
              <a:spcBef>
                <a:spcPts val="0"/>
              </a:spcBef>
              <a:spcAft>
                <a:spcPts val="0"/>
              </a:spcAft>
              <a:buClr>
                <a:srgbClr val="FFFFFF"/>
              </a:buClr>
              <a:buSzPts val="1800"/>
              <a:buFont typeface="Comfortaa"/>
              <a:buChar char="●"/>
            </a:pPr>
            <a:r>
              <a:rPr b="1" lang="en" sz="1800">
                <a:solidFill>
                  <a:srgbClr val="FFFFFF"/>
                </a:solidFill>
                <a:latin typeface="Comfortaa"/>
                <a:ea typeface="Comfortaa"/>
                <a:cs typeface="Comfortaa"/>
                <a:sym typeface="Comfortaa"/>
              </a:rPr>
              <a:t>Germany #1  (65%)</a:t>
            </a:r>
            <a:endParaRPr b="1" sz="1800">
              <a:solidFill>
                <a:srgbClr val="FFFFFF"/>
              </a:solidFill>
              <a:latin typeface="Comfortaa"/>
              <a:ea typeface="Comfortaa"/>
              <a:cs typeface="Comfortaa"/>
              <a:sym typeface="Comfortaa"/>
            </a:endParaRPr>
          </a:p>
          <a:p>
            <a:pPr indent="0" lvl="0" marL="0" rtl="0">
              <a:lnSpc>
                <a:spcPct val="150000"/>
              </a:lnSpc>
              <a:spcBef>
                <a:spcPts val="0"/>
              </a:spcBef>
              <a:spcAft>
                <a:spcPts val="0"/>
              </a:spcAft>
              <a:buNone/>
            </a:pPr>
            <a:r>
              <a:t/>
            </a:r>
            <a:endParaRPr b="1" sz="1800">
              <a:solidFill>
                <a:srgbClr val="FFFFFF"/>
              </a:solidFill>
              <a:latin typeface="Comfortaa"/>
              <a:ea typeface="Comfortaa"/>
              <a:cs typeface="Comfortaa"/>
              <a:sym typeface="Comfortaa"/>
            </a:endParaRPr>
          </a:p>
          <a:p>
            <a:pPr indent="0" lvl="0" marL="0" rtl="0" algn="l">
              <a:lnSpc>
                <a:spcPct val="150000"/>
              </a:lnSpc>
              <a:spcBef>
                <a:spcPts val="0"/>
              </a:spcBef>
              <a:spcAft>
                <a:spcPts val="0"/>
              </a:spcAft>
              <a:buNone/>
            </a:pPr>
            <a:r>
              <a:t/>
            </a:r>
            <a:endParaRPr b="1" sz="1800">
              <a:solidFill>
                <a:srgbClr val="FFFFFF"/>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idx="4294967295" type="title"/>
          </p:nvPr>
        </p:nvSpPr>
        <p:spPr>
          <a:xfrm>
            <a:off x="600350" y="159950"/>
            <a:ext cx="7030500" cy="675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rPr>
              <a:t>Experiment Design - Concept</a:t>
            </a:r>
            <a:endParaRPr sz="2400">
              <a:solidFill>
                <a:srgbClr val="FFFFFF"/>
              </a:solidFill>
            </a:endParaRPr>
          </a:p>
        </p:txBody>
      </p:sp>
      <p:sp>
        <p:nvSpPr>
          <p:cNvPr id="297" name="Shape 297"/>
          <p:cNvSpPr/>
          <p:nvPr/>
        </p:nvSpPr>
        <p:spPr>
          <a:xfrm>
            <a:off x="562375" y="1095275"/>
            <a:ext cx="3087900" cy="15969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FFFFFF"/>
                </a:solidFill>
              </a:rPr>
              <a:t>Target Population</a:t>
            </a:r>
            <a:endParaRPr>
              <a:solidFill>
                <a:srgbClr val="FFFFFF"/>
              </a:solidFill>
            </a:endParaRPr>
          </a:p>
        </p:txBody>
      </p:sp>
      <p:sp>
        <p:nvSpPr>
          <p:cNvPr id="298" name="Shape 298"/>
          <p:cNvSpPr/>
          <p:nvPr/>
        </p:nvSpPr>
        <p:spPr>
          <a:xfrm>
            <a:off x="3256650" y="3665175"/>
            <a:ext cx="3087900" cy="10830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solidFill>
                <a:srgbClr val="FFFFFF"/>
              </a:solidFill>
            </a:endParaRPr>
          </a:p>
          <a:p>
            <a:pPr indent="0" lvl="0" marL="0" rtl="0" algn="ctr">
              <a:lnSpc>
                <a:spcPct val="150000"/>
              </a:lnSpc>
              <a:spcBef>
                <a:spcPts val="0"/>
              </a:spcBef>
              <a:spcAft>
                <a:spcPts val="0"/>
              </a:spcAft>
              <a:buNone/>
            </a:pPr>
            <a:r>
              <a:rPr b="1" lang="en" sz="1800">
                <a:solidFill>
                  <a:srgbClr val="FFFFFF"/>
                </a:solidFill>
              </a:rPr>
              <a:t>Outcome</a:t>
            </a:r>
            <a:endParaRPr b="1" sz="1800">
              <a:solidFill>
                <a:srgbClr val="FFFFFF"/>
              </a:solidFill>
            </a:endParaRPr>
          </a:p>
          <a:p>
            <a:pPr indent="0" lvl="0" marL="0" rtl="0">
              <a:lnSpc>
                <a:spcPct val="150000"/>
              </a:lnSpc>
              <a:spcBef>
                <a:spcPts val="0"/>
              </a:spcBef>
              <a:spcAft>
                <a:spcPts val="0"/>
              </a:spcAft>
              <a:buNone/>
            </a:pPr>
            <a:r>
              <a:t/>
            </a:r>
            <a:endParaRPr>
              <a:solidFill>
                <a:srgbClr val="FFFFFF"/>
              </a:solidFill>
            </a:endParaRPr>
          </a:p>
        </p:txBody>
      </p:sp>
      <p:sp>
        <p:nvSpPr>
          <p:cNvPr id="299" name="Shape 299"/>
          <p:cNvSpPr/>
          <p:nvPr/>
        </p:nvSpPr>
        <p:spPr>
          <a:xfrm>
            <a:off x="4055400" y="1433525"/>
            <a:ext cx="850200" cy="920400"/>
          </a:xfrm>
          <a:prstGeom prst="mathPlus">
            <a:avLst>
              <a:gd fmla="val 23520" name="adj1"/>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1517575" y="3746475"/>
            <a:ext cx="850200" cy="920400"/>
          </a:xfrm>
          <a:prstGeom prst="mathEqual">
            <a:avLst>
              <a:gd fmla="val 23520" name="adj1"/>
              <a:gd fmla="val 1176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p:nvPr/>
        </p:nvSpPr>
        <p:spPr>
          <a:xfrm>
            <a:off x="5427100" y="1095275"/>
            <a:ext cx="3087900" cy="15969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FFFFFF"/>
                </a:solidFill>
              </a:rPr>
              <a:t>Treatment</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4294967295" type="title"/>
          </p:nvPr>
        </p:nvSpPr>
        <p:spPr>
          <a:xfrm>
            <a:off x="600350" y="159950"/>
            <a:ext cx="7030500" cy="67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Experiment Design - Operationalized </a:t>
            </a:r>
            <a:endParaRPr sz="2400">
              <a:solidFill>
                <a:srgbClr val="FFFFFF"/>
              </a:solidFill>
            </a:endParaRPr>
          </a:p>
        </p:txBody>
      </p:sp>
      <p:sp>
        <p:nvSpPr>
          <p:cNvPr id="307" name="Shape 307"/>
          <p:cNvSpPr/>
          <p:nvPr/>
        </p:nvSpPr>
        <p:spPr>
          <a:xfrm>
            <a:off x="562375" y="1095275"/>
            <a:ext cx="3087900" cy="15969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FFFFFF"/>
                </a:solidFill>
              </a:rPr>
              <a:t>Target Population</a:t>
            </a:r>
            <a:endParaRPr b="1" sz="18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MoCo, MD</a:t>
            </a:r>
            <a:endParaRPr b="1" sz="12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~400 houses</a:t>
            </a:r>
            <a:endParaRPr b="1" sz="12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“Non-recyclers”</a:t>
            </a:r>
            <a:endParaRPr b="1" sz="1200">
              <a:solidFill>
                <a:srgbClr val="FFFFFF"/>
              </a:solidFill>
            </a:endParaRPr>
          </a:p>
        </p:txBody>
      </p:sp>
      <p:sp>
        <p:nvSpPr>
          <p:cNvPr id="308" name="Shape 308"/>
          <p:cNvSpPr/>
          <p:nvPr/>
        </p:nvSpPr>
        <p:spPr>
          <a:xfrm>
            <a:off x="4055400" y="1433525"/>
            <a:ext cx="850200" cy="920400"/>
          </a:xfrm>
          <a:prstGeom prst="mathPlus">
            <a:avLst>
              <a:gd fmla="val 23520" name="adj1"/>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9" name="Shape 309"/>
          <p:cNvSpPr/>
          <p:nvPr/>
        </p:nvSpPr>
        <p:spPr>
          <a:xfrm>
            <a:off x="1517575" y="3746475"/>
            <a:ext cx="850200" cy="920400"/>
          </a:xfrm>
          <a:prstGeom prst="mathEqual">
            <a:avLst>
              <a:gd fmla="val 23520" name="adj1"/>
              <a:gd fmla="val 1176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0" name="Shape 310"/>
          <p:cNvSpPr/>
          <p:nvPr/>
        </p:nvSpPr>
        <p:spPr>
          <a:xfrm>
            <a:off x="3319525" y="3590775"/>
            <a:ext cx="3087900" cy="12318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FFFFFF"/>
                </a:solidFill>
              </a:rPr>
              <a:t>Outcome</a:t>
            </a:r>
            <a:endParaRPr b="1" sz="18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Recycle “Put-out” rate </a:t>
            </a:r>
            <a:endParaRPr b="1" sz="1800">
              <a:solidFill>
                <a:srgbClr val="FFFFFF"/>
              </a:solidFill>
            </a:endParaRPr>
          </a:p>
        </p:txBody>
      </p:sp>
      <p:sp>
        <p:nvSpPr>
          <p:cNvPr id="311" name="Shape 311"/>
          <p:cNvSpPr/>
          <p:nvPr/>
        </p:nvSpPr>
        <p:spPr>
          <a:xfrm>
            <a:off x="5362975" y="1095275"/>
            <a:ext cx="3087900" cy="15969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FFFFFF"/>
                </a:solidFill>
              </a:rPr>
              <a:t>Treatment</a:t>
            </a:r>
            <a:endParaRPr b="1" sz="18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Direct mail postcard</a:t>
            </a:r>
            <a:endParaRPr b="1" sz="12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How to recycle</a:t>
            </a:r>
            <a:endParaRPr b="1" sz="1200">
              <a:solidFill>
                <a:srgbClr val="FFFFFF"/>
              </a:solidFill>
            </a:endParaRPr>
          </a:p>
          <a:p>
            <a:pPr indent="-304800" lvl="0" marL="457200" rtl="0">
              <a:lnSpc>
                <a:spcPct val="115000"/>
              </a:lnSpc>
              <a:spcBef>
                <a:spcPts val="1000"/>
              </a:spcBef>
              <a:spcAft>
                <a:spcPts val="0"/>
              </a:spcAft>
              <a:buClr>
                <a:srgbClr val="FFFFFF"/>
              </a:buClr>
              <a:buSzPts val="1200"/>
              <a:buChar char="●"/>
            </a:pPr>
            <a:r>
              <a:rPr b="1" lang="en" sz="1200">
                <a:solidFill>
                  <a:srgbClr val="FFFFFF"/>
                </a:solidFill>
              </a:rPr>
              <a:t>Social Comparison</a:t>
            </a:r>
            <a:endParaRPr b="1"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idx="4294967295" type="title"/>
          </p:nvPr>
        </p:nvSpPr>
        <p:spPr>
          <a:xfrm>
            <a:off x="828950" y="159950"/>
            <a:ext cx="7030500" cy="67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Experiment - Timeline</a:t>
            </a:r>
            <a:endParaRPr sz="2400">
              <a:solidFill>
                <a:srgbClr val="FFFFFF"/>
              </a:solidFill>
            </a:endParaRPr>
          </a:p>
        </p:txBody>
      </p:sp>
      <p:grpSp>
        <p:nvGrpSpPr>
          <p:cNvPr id="317" name="Shape 317"/>
          <p:cNvGrpSpPr/>
          <p:nvPr/>
        </p:nvGrpSpPr>
        <p:grpSpPr>
          <a:xfrm>
            <a:off x="4285129" y="1102926"/>
            <a:ext cx="2480144" cy="1957453"/>
            <a:chOff x="4526679" y="1629200"/>
            <a:chExt cx="2480144" cy="1957453"/>
          </a:xfrm>
        </p:grpSpPr>
        <p:sp>
          <p:nvSpPr>
            <p:cNvPr id="318" name="Shape 318"/>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19" name="Shape 319"/>
            <p:cNvGrpSpPr/>
            <p:nvPr/>
          </p:nvGrpSpPr>
          <p:grpSpPr>
            <a:xfrm>
              <a:off x="4526679" y="1629200"/>
              <a:ext cx="2480144" cy="1957453"/>
              <a:chOff x="4526679" y="1629200"/>
              <a:chExt cx="2480144" cy="1957453"/>
            </a:xfrm>
          </p:grpSpPr>
          <p:grpSp>
            <p:nvGrpSpPr>
              <p:cNvPr id="320" name="Shape 320"/>
              <p:cNvGrpSpPr/>
              <p:nvPr/>
            </p:nvGrpSpPr>
            <p:grpSpPr>
              <a:xfrm>
                <a:off x="4808316" y="2800065"/>
                <a:ext cx="92400" cy="411825"/>
                <a:chOff x="845575" y="2563700"/>
                <a:chExt cx="92400" cy="411825"/>
              </a:xfrm>
            </p:grpSpPr>
            <p:cxnSp>
              <p:nvCxnSpPr>
                <p:cNvPr id="321" name="Shape 3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2" name="Shape 3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23" name="Shape 323"/>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200">
                    <a:solidFill>
                      <a:srgbClr val="FFFFFF"/>
                    </a:solidFill>
                    <a:latin typeface="Roboto"/>
                    <a:ea typeface="Roboto"/>
                    <a:cs typeface="Roboto"/>
                    <a:sym typeface="Roboto"/>
                  </a:rPr>
                  <a:t>22-Mar</a:t>
                </a:r>
                <a:endParaRPr b="1" sz="1200">
                  <a:solidFill>
                    <a:srgbClr val="FFFFFF"/>
                  </a:solidFill>
                  <a:latin typeface="Roboto"/>
                  <a:ea typeface="Roboto"/>
                  <a:cs typeface="Roboto"/>
                  <a:sym typeface="Roboto"/>
                </a:endParaRPr>
              </a:p>
            </p:txBody>
          </p:sp>
          <p:sp>
            <p:nvSpPr>
              <p:cNvPr id="324" name="Shape 324"/>
              <p:cNvSpPr txBox="1"/>
              <p:nvPr/>
            </p:nvSpPr>
            <p:spPr>
              <a:xfrm>
                <a:off x="4753223" y="1629200"/>
                <a:ext cx="2253600" cy="94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Roboto"/>
                    <a:ea typeface="Roboto"/>
                    <a:cs typeface="Roboto"/>
                    <a:sym typeface="Roboto"/>
                  </a:rPr>
                  <a:t>Treatment</a:t>
                </a:r>
                <a:endParaRPr b="1">
                  <a:solidFill>
                    <a:srgbClr val="FFFFFF"/>
                  </a:solidFill>
                  <a:latin typeface="Roboto"/>
                  <a:ea typeface="Roboto"/>
                  <a:cs typeface="Roboto"/>
                  <a:sym typeface="Roboto"/>
                </a:endParaRPr>
              </a:p>
              <a:p>
                <a:pPr indent="0" lvl="0" marL="0">
                  <a:spcBef>
                    <a:spcPts val="0"/>
                  </a:spcBef>
                  <a:spcAft>
                    <a:spcPts val="0"/>
                  </a:spcAft>
                  <a:buNone/>
                </a:pPr>
                <a:r>
                  <a:rPr b="1" lang="en">
                    <a:solidFill>
                      <a:srgbClr val="FFFFFF"/>
                    </a:solidFill>
                    <a:latin typeface="Roboto"/>
                    <a:ea typeface="Roboto"/>
                    <a:cs typeface="Roboto"/>
                    <a:sym typeface="Roboto"/>
                  </a:rPr>
                  <a:t>(Split Target into Control and Treatment groups))</a:t>
                </a:r>
                <a:endParaRPr b="1">
                  <a:solidFill>
                    <a:srgbClr val="FFFFFF"/>
                  </a:solidFill>
                  <a:latin typeface="Roboto"/>
                  <a:ea typeface="Roboto"/>
                  <a:cs typeface="Roboto"/>
                  <a:sym typeface="Roboto"/>
                </a:endParaRPr>
              </a:p>
              <a:p>
                <a:pPr indent="0" lvl="0" marL="0">
                  <a:spcBef>
                    <a:spcPts val="0"/>
                  </a:spcBef>
                  <a:spcAft>
                    <a:spcPts val="0"/>
                  </a:spcAft>
                  <a:buNone/>
                </a:pPr>
                <a:r>
                  <a:t/>
                </a:r>
                <a:endParaRPr b="1">
                  <a:solidFill>
                    <a:srgbClr val="FFFFFF"/>
                  </a:solidFill>
                  <a:latin typeface="Roboto"/>
                  <a:ea typeface="Roboto"/>
                  <a:cs typeface="Roboto"/>
                  <a:sym typeface="Roboto"/>
                </a:endParaRPr>
              </a:p>
              <a:p>
                <a:pPr indent="0" lvl="0" marL="0">
                  <a:spcBef>
                    <a:spcPts val="0"/>
                  </a:spcBef>
                  <a:spcAft>
                    <a:spcPts val="1600"/>
                  </a:spcAft>
                  <a:buNone/>
                </a:pPr>
                <a:r>
                  <a:rPr lang="en">
                    <a:solidFill>
                      <a:srgbClr val="FFFFFF"/>
                    </a:solidFill>
                    <a:latin typeface="Roboto"/>
                    <a:ea typeface="Roboto"/>
                    <a:cs typeface="Roboto"/>
                    <a:sym typeface="Roboto"/>
                  </a:rPr>
                  <a:t>Send out flyers via mail</a:t>
                </a:r>
                <a:endParaRPr b="1">
                  <a:solidFill>
                    <a:srgbClr val="FFFFFF"/>
                  </a:solidFill>
                  <a:latin typeface="Roboto"/>
                  <a:ea typeface="Roboto"/>
                  <a:cs typeface="Roboto"/>
                  <a:sym typeface="Roboto"/>
                </a:endParaRPr>
              </a:p>
            </p:txBody>
          </p:sp>
        </p:grpSp>
      </p:grpSp>
      <p:grpSp>
        <p:nvGrpSpPr>
          <p:cNvPr id="325" name="Shape 325"/>
          <p:cNvGrpSpPr/>
          <p:nvPr/>
        </p:nvGrpSpPr>
        <p:grpSpPr>
          <a:xfrm>
            <a:off x="6194260" y="2176322"/>
            <a:ext cx="2721140" cy="1735654"/>
            <a:chOff x="6435810" y="2702596"/>
            <a:chExt cx="2721140" cy="1735654"/>
          </a:xfrm>
        </p:grpSpPr>
        <p:sp>
          <p:nvSpPr>
            <p:cNvPr id="326" name="Shape 326"/>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7" name="Shape 327"/>
            <p:cNvGrpSpPr/>
            <p:nvPr/>
          </p:nvGrpSpPr>
          <p:grpSpPr>
            <a:xfrm>
              <a:off x="6435810" y="2702596"/>
              <a:ext cx="2494563" cy="1735654"/>
              <a:chOff x="6435810" y="2702596"/>
              <a:chExt cx="2494563" cy="1735654"/>
            </a:xfrm>
          </p:grpSpPr>
          <p:grpSp>
            <p:nvGrpSpPr>
              <p:cNvPr id="328" name="Shape 328"/>
              <p:cNvGrpSpPr/>
              <p:nvPr/>
            </p:nvGrpSpPr>
            <p:grpSpPr>
              <a:xfrm rot="10800000">
                <a:off x="6760035" y="3079467"/>
                <a:ext cx="92400" cy="411825"/>
                <a:chOff x="2070100" y="2563700"/>
                <a:chExt cx="92400" cy="411825"/>
              </a:xfrm>
            </p:grpSpPr>
            <p:cxnSp>
              <p:nvCxnSpPr>
                <p:cNvPr id="329" name="Shape 3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0" name="Shape 3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31" name="Shape 331"/>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200">
                    <a:solidFill>
                      <a:srgbClr val="FFFFFF"/>
                    </a:solidFill>
                    <a:latin typeface="Roboto"/>
                    <a:ea typeface="Roboto"/>
                    <a:cs typeface="Roboto"/>
                    <a:sym typeface="Roboto"/>
                  </a:rPr>
                  <a:t>02-Apr</a:t>
                </a:r>
                <a:endParaRPr b="1" sz="1200">
                  <a:solidFill>
                    <a:srgbClr val="FFFFFF"/>
                  </a:solidFill>
                  <a:latin typeface="Roboto"/>
                  <a:ea typeface="Roboto"/>
                  <a:cs typeface="Roboto"/>
                  <a:sym typeface="Roboto"/>
                </a:endParaRPr>
              </a:p>
            </p:txBody>
          </p:sp>
          <p:sp>
            <p:nvSpPr>
              <p:cNvPr id="332" name="Shape 332"/>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Roboto"/>
                    <a:ea typeface="Roboto"/>
                    <a:cs typeface="Roboto"/>
                    <a:sym typeface="Roboto"/>
                  </a:rPr>
                  <a:t>Post-Treatment Measurement</a:t>
                </a:r>
                <a:endParaRPr b="1">
                  <a:solidFill>
                    <a:srgbClr val="FFFFFF"/>
                  </a:solidFill>
                  <a:latin typeface="Roboto"/>
                  <a:ea typeface="Roboto"/>
                  <a:cs typeface="Roboto"/>
                  <a:sym typeface="Roboto"/>
                </a:endParaRPr>
              </a:p>
              <a:p>
                <a:pPr indent="0" lvl="0" marL="0">
                  <a:spcBef>
                    <a:spcPts val="0"/>
                  </a:spcBef>
                  <a:spcAft>
                    <a:spcPts val="0"/>
                  </a:spcAft>
                  <a:buNone/>
                </a:pPr>
                <a:r>
                  <a:t/>
                </a:r>
                <a:endParaRPr b="1">
                  <a:solidFill>
                    <a:srgbClr val="FFFFFF"/>
                  </a:solidFill>
                  <a:latin typeface="Roboto"/>
                  <a:ea typeface="Roboto"/>
                  <a:cs typeface="Roboto"/>
                  <a:sym typeface="Roboto"/>
                </a:endParaRPr>
              </a:p>
              <a:p>
                <a:pPr indent="0" lvl="0" marL="0">
                  <a:spcBef>
                    <a:spcPts val="0"/>
                  </a:spcBef>
                  <a:spcAft>
                    <a:spcPts val="1600"/>
                  </a:spcAft>
                  <a:buNone/>
                </a:pPr>
                <a:r>
                  <a:t/>
                </a:r>
                <a:endParaRPr b="1">
                  <a:solidFill>
                    <a:srgbClr val="FFFFFF"/>
                  </a:solidFill>
                  <a:latin typeface="Roboto"/>
                  <a:ea typeface="Roboto"/>
                  <a:cs typeface="Roboto"/>
                  <a:sym typeface="Roboto"/>
                </a:endParaRPr>
              </a:p>
            </p:txBody>
          </p:sp>
        </p:grpSp>
      </p:grpSp>
      <p:grpSp>
        <p:nvGrpSpPr>
          <p:cNvPr id="333" name="Shape 333"/>
          <p:cNvGrpSpPr/>
          <p:nvPr/>
        </p:nvGrpSpPr>
        <p:grpSpPr>
          <a:xfrm>
            <a:off x="254441" y="1331525"/>
            <a:ext cx="3048435" cy="1728864"/>
            <a:chOff x="495991" y="1857799"/>
            <a:chExt cx="3048435" cy="1728864"/>
          </a:xfrm>
        </p:grpSpPr>
        <p:sp>
          <p:nvSpPr>
            <p:cNvPr id="334" name="Shape 334"/>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5" name="Shape 335"/>
            <p:cNvGrpSpPr/>
            <p:nvPr/>
          </p:nvGrpSpPr>
          <p:grpSpPr>
            <a:xfrm>
              <a:off x="495991" y="1857799"/>
              <a:ext cx="3048435" cy="1728864"/>
              <a:chOff x="495991" y="1857799"/>
              <a:chExt cx="3048435" cy="1728864"/>
            </a:xfrm>
          </p:grpSpPr>
          <p:sp>
            <p:nvSpPr>
              <p:cNvPr id="336" name="Shape 33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200">
                    <a:solidFill>
                      <a:srgbClr val="FFFFFF"/>
                    </a:solidFill>
                    <a:latin typeface="Roboto"/>
                    <a:ea typeface="Roboto"/>
                    <a:cs typeface="Roboto"/>
                    <a:sym typeface="Roboto"/>
                  </a:rPr>
                  <a:t>28 - Feb</a:t>
                </a:r>
                <a:endParaRPr b="1" sz="1200">
                  <a:solidFill>
                    <a:srgbClr val="FFFFFF"/>
                  </a:solidFill>
                  <a:latin typeface="Roboto"/>
                  <a:ea typeface="Roboto"/>
                  <a:cs typeface="Roboto"/>
                  <a:sym typeface="Roboto"/>
                </a:endParaRPr>
              </a:p>
            </p:txBody>
          </p:sp>
          <p:grpSp>
            <p:nvGrpSpPr>
              <p:cNvPr id="337" name="Shape 337"/>
              <p:cNvGrpSpPr/>
              <p:nvPr/>
            </p:nvGrpSpPr>
            <p:grpSpPr>
              <a:xfrm>
                <a:off x="881025" y="2800065"/>
                <a:ext cx="92400" cy="411825"/>
                <a:chOff x="845575" y="2563700"/>
                <a:chExt cx="92400" cy="411825"/>
              </a:xfrm>
            </p:grpSpPr>
            <p:cxnSp>
              <p:nvCxnSpPr>
                <p:cNvPr id="338" name="Shape 3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9" name="Shape 3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0" name="Shape 340"/>
              <p:cNvSpPr txBox="1"/>
              <p:nvPr/>
            </p:nvSpPr>
            <p:spPr>
              <a:xfrm>
                <a:off x="823126" y="1857799"/>
                <a:ext cx="2721300" cy="94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Roboto"/>
                    <a:ea typeface="Roboto"/>
                    <a:cs typeface="Roboto"/>
                    <a:sym typeface="Roboto"/>
                  </a:rPr>
                  <a:t>Pre Experiment Scouting </a:t>
                </a:r>
                <a:endParaRPr b="1">
                  <a:solidFill>
                    <a:srgbClr val="FFFFFF"/>
                  </a:solidFill>
                  <a:latin typeface="Roboto"/>
                  <a:ea typeface="Roboto"/>
                  <a:cs typeface="Roboto"/>
                  <a:sym typeface="Roboto"/>
                </a:endParaRPr>
              </a:p>
              <a:p>
                <a:pPr indent="0" lvl="0" marL="0">
                  <a:spcBef>
                    <a:spcPts val="0"/>
                  </a:spcBef>
                  <a:spcAft>
                    <a:spcPts val="0"/>
                  </a:spcAft>
                  <a:buNone/>
                </a:pPr>
                <a:r>
                  <a:t/>
                </a:r>
                <a:endParaRPr b="1">
                  <a:solidFill>
                    <a:srgbClr val="FFFFFF"/>
                  </a:solidFill>
                  <a:latin typeface="Roboto"/>
                  <a:ea typeface="Roboto"/>
                  <a:cs typeface="Roboto"/>
                  <a:sym typeface="Roboto"/>
                </a:endParaRPr>
              </a:p>
              <a:p>
                <a:pPr indent="0" lvl="0" marL="0">
                  <a:spcBef>
                    <a:spcPts val="0"/>
                  </a:spcBef>
                  <a:spcAft>
                    <a:spcPts val="1600"/>
                  </a:spcAft>
                  <a:buNone/>
                </a:pPr>
                <a:r>
                  <a:rPr lang="en">
                    <a:solidFill>
                      <a:srgbClr val="FFFFFF"/>
                    </a:solidFill>
                    <a:latin typeface="Roboto"/>
                    <a:ea typeface="Roboto"/>
                    <a:cs typeface="Roboto"/>
                    <a:sym typeface="Roboto"/>
                  </a:rPr>
                  <a:t>Select Potential Neighborhoods</a:t>
                </a:r>
                <a:endParaRPr b="1">
                  <a:solidFill>
                    <a:srgbClr val="FFFFFF"/>
                  </a:solidFill>
                  <a:latin typeface="Roboto"/>
                  <a:ea typeface="Roboto"/>
                  <a:cs typeface="Roboto"/>
                  <a:sym typeface="Roboto"/>
                </a:endParaRPr>
              </a:p>
            </p:txBody>
          </p:sp>
        </p:grpSp>
      </p:grpSp>
      <p:grpSp>
        <p:nvGrpSpPr>
          <p:cNvPr id="341" name="Shape 341"/>
          <p:cNvGrpSpPr/>
          <p:nvPr/>
        </p:nvGrpSpPr>
        <p:grpSpPr>
          <a:xfrm>
            <a:off x="2113650" y="2176325"/>
            <a:ext cx="2647800" cy="2113475"/>
            <a:chOff x="2355200" y="2702599"/>
            <a:chExt cx="2647800" cy="2113475"/>
          </a:xfrm>
        </p:grpSpPr>
        <p:sp>
          <p:nvSpPr>
            <p:cNvPr id="342" name="Shape 342"/>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43" name="Shape 343"/>
            <p:cNvGrpSpPr/>
            <p:nvPr/>
          </p:nvGrpSpPr>
          <p:grpSpPr>
            <a:xfrm>
              <a:off x="2355200" y="2702599"/>
              <a:ext cx="2647800" cy="2113475"/>
              <a:chOff x="2355200" y="2702599"/>
              <a:chExt cx="2647800" cy="2113475"/>
            </a:xfrm>
          </p:grpSpPr>
          <p:sp>
            <p:nvSpPr>
              <p:cNvPr id="344" name="Shape 344"/>
              <p:cNvSpPr txBox="1"/>
              <p:nvPr/>
            </p:nvSpPr>
            <p:spPr>
              <a:xfrm>
                <a:off x="2525602" y="2702599"/>
                <a:ext cx="999900" cy="3714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200">
                    <a:solidFill>
                      <a:srgbClr val="FFFFFF"/>
                    </a:solidFill>
                    <a:latin typeface="Roboto"/>
                    <a:ea typeface="Roboto"/>
                    <a:cs typeface="Roboto"/>
                    <a:sym typeface="Roboto"/>
                  </a:rPr>
                  <a:t>12 - Mar</a:t>
                </a:r>
                <a:endParaRPr b="1" sz="1200">
                  <a:solidFill>
                    <a:srgbClr val="FFFFFF"/>
                  </a:solidFill>
                  <a:latin typeface="Roboto"/>
                  <a:ea typeface="Roboto"/>
                  <a:cs typeface="Roboto"/>
                  <a:sym typeface="Roboto"/>
                </a:endParaRPr>
              </a:p>
            </p:txBody>
          </p:sp>
          <p:grpSp>
            <p:nvGrpSpPr>
              <p:cNvPr id="345" name="Shape 345"/>
              <p:cNvGrpSpPr/>
              <p:nvPr/>
            </p:nvGrpSpPr>
            <p:grpSpPr>
              <a:xfrm rot="10800000">
                <a:off x="2849073" y="3079467"/>
                <a:ext cx="92400" cy="411825"/>
                <a:chOff x="2070100" y="2563700"/>
                <a:chExt cx="92400" cy="411825"/>
              </a:xfrm>
            </p:grpSpPr>
            <p:cxnSp>
              <p:nvCxnSpPr>
                <p:cNvPr id="346" name="Shape 34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7" name="Shape 34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8" name="Shape 348"/>
              <p:cNvSpPr txBox="1"/>
              <p:nvPr/>
            </p:nvSpPr>
            <p:spPr>
              <a:xfrm>
                <a:off x="2355200" y="3586674"/>
                <a:ext cx="2647800" cy="122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Roboto"/>
                    <a:ea typeface="Roboto"/>
                    <a:cs typeface="Roboto"/>
                    <a:sym typeface="Roboto"/>
                  </a:rPr>
                  <a:t>Pre Treatment Measurements </a:t>
                </a:r>
                <a:endParaRPr b="1">
                  <a:solidFill>
                    <a:srgbClr val="FFFFFF"/>
                  </a:solidFill>
                  <a:latin typeface="Roboto"/>
                  <a:ea typeface="Roboto"/>
                  <a:cs typeface="Roboto"/>
                  <a:sym typeface="Roboto"/>
                </a:endParaRPr>
              </a:p>
              <a:p>
                <a:pPr indent="0" lvl="0" marL="0">
                  <a:spcBef>
                    <a:spcPts val="0"/>
                  </a:spcBef>
                  <a:spcAft>
                    <a:spcPts val="0"/>
                  </a:spcAft>
                  <a:buNone/>
                </a:pPr>
                <a:r>
                  <a:rPr b="1" lang="en">
                    <a:solidFill>
                      <a:srgbClr val="FFFFFF"/>
                    </a:solidFill>
                    <a:latin typeface="Roboto"/>
                    <a:ea typeface="Roboto"/>
                    <a:cs typeface="Roboto"/>
                    <a:sym typeface="Roboto"/>
                  </a:rPr>
                  <a:t>(TARGET POPULATION)</a:t>
                </a:r>
                <a:endParaRPr b="1">
                  <a:solidFill>
                    <a:srgbClr val="FFFFFF"/>
                  </a:solidFill>
                  <a:latin typeface="Roboto"/>
                  <a:ea typeface="Roboto"/>
                  <a:cs typeface="Roboto"/>
                  <a:sym typeface="Roboto"/>
                </a:endParaRPr>
              </a:p>
              <a:p>
                <a:pPr indent="0" lvl="0" marL="0" rtl="0">
                  <a:spcBef>
                    <a:spcPts val="0"/>
                  </a:spcBef>
                  <a:spcAft>
                    <a:spcPts val="0"/>
                  </a:spcAft>
                  <a:buNone/>
                </a:pPr>
                <a:r>
                  <a:t/>
                </a:r>
                <a:endParaRPr b="1">
                  <a:solidFill>
                    <a:srgbClr val="FFFFFF"/>
                  </a:solidFill>
                  <a:latin typeface="Roboto"/>
                  <a:ea typeface="Roboto"/>
                  <a:cs typeface="Roboto"/>
                  <a:sym typeface="Roboto"/>
                </a:endParaRPr>
              </a:p>
              <a:p>
                <a:pPr indent="0" lvl="0" marL="0" rtl="0">
                  <a:spcBef>
                    <a:spcPts val="0"/>
                  </a:spcBef>
                  <a:spcAft>
                    <a:spcPts val="0"/>
                  </a:spcAft>
                  <a:buNone/>
                </a:pPr>
                <a:r>
                  <a:rPr lang="en">
                    <a:solidFill>
                      <a:srgbClr val="FFFFFF"/>
                    </a:solidFill>
                    <a:latin typeface="Roboto"/>
                    <a:ea typeface="Roboto"/>
                    <a:cs typeface="Roboto"/>
                    <a:sym typeface="Roboto"/>
                  </a:rPr>
                  <a:t>Identify households that don’t “participate”.</a:t>
                </a:r>
                <a:endParaRPr>
                  <a:solidFill>
                    <a:srgbClr val="FFFFFF"/>
                  </a:solidFill>
                  <a:latin typeface="Roboto"/>
                  <a:ea typeface="Roboto"/>
                  <a:cs typeface="Roboto"/>
                  <a:sym typeface="Roboto"/>
                </a:endParaRPr>
              </a:p>
              <a:p>
                <a:pPr indent="0" lvl="0" marL="0">
                  <a:spcBef>
                    <a:spcPts val="1600"/>
                  </a:spcBef>
                  <a:spcAft>
                    <a:spcPts val="1600"/>
                  </a:spcAft>
                  <a:buNone/>
                </a:pPr>
                <a:r>
                  <a:t/>
                </a:r>
                <a:endParaRPr>
                  <a:solidFill>
                    <a:srgbClr val="FFFFFF"/>
                  </a:solidFill>
                  <a:latin typeface="Roboto"/>
                  <a:ea typeface="Roboto"/>
                  <a:cs typeface="Roboto"/>
                  <a:sym typeface="Roboto"/>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152400" y="152400"/>
            <a:ext cx="4045525" cy="4838700"/>
          </a:xfrm>
          <a:prstGeom prst="rect">
            <a:avLst/>
          </a:prstGeom>
          <a:noFill/>
          <a:ln>
            <a:noFill/>
          </a:ln>
        </p:spPr>
      </p:pic>
      <p:pic>
        <p:nvPicPr>
          <p:cNvPr id="354" name="Shape 354"/>
          <p:cNvPicPr preferRelativeResize="0"/>
          <p:nvPr/>
        </p:nvPicPr>
        <p:blipFill>
          <a:blip r:embed="rId4">
            <a:alphaModFix/>
          </a:blip>
          <a:stretch>
            <a:fillRect/>
          </a:stretch>
        </p:blipFill>
        <p:spPr>
          <a:xfrm>
            <a:off x="4658825" y="225150"/>
            <a:ext cx="4173450"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idx="4294967295" type="title"/>
          </p:nvPr>
        </p:nvSpPr>
        <p:spPr>
          <a:xfrm>
            <a:off x="411700" y="277975"/>
            <a:ext cx="7030500" cy="59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Data Collection</a:t>
            </a:r>
            <a:endParaRPr>
              <a:solidFill>
                <a:srgbClr val="FFFFFF"/>
              </a:solidFill>
            </a:endParaRPr>
          </a:p>
        </p:txBody>
      </p:sp>
      <p:pic>
        <p:nvPicPr>
          <p:cNvPr id="360" name="Shape 360"/>
          <p:cNvPicPr preferRelativeResize="0"/>
          <p:nvPr/>
        </p:nvPicPr>
        <p:blipFill rotWithShape="1">
          <a:blip r:embed="rId3">
            <a:alphaModFix/>
          </a:blip>
          <a:srcRect b="11118" l="3676" r="47236" t="30579"/>
          <a:stretch/>
        </p:blipFill>
        <p:spPr>
          <a:xfrm>
            <a:off x="1886900" y="1373500"/>
            <a:ext cx="3221424" cy="2152246"/>
          </a:xfrm>
          <a:prstGeom prst="rect">
            <a:avLst/>
          </a:prstGeom>
          <a:noFill/>
          <a:ln>
            <a:noFill/>
          </a:ln>
        </p:spPr>
      </p:pic>
      <p:pic>
        <p:nvPicPr>
          <p:cNvPr id="361" name="Shape 361"/>
          <p:cNvPicPr preferRelativeResize="0"/>
          <p:nvPr/>
        </p:nvPicPr>
        <p:blipFill>
          <a:blip r:embed="rId4">
            <a:alphaModFix/>
          </a:blip>
          <a:stretch>
            <a:fillRect/>
          </a:stretch>
        </p:blipFill>
        <p:spPr>
          <a:xfrm>
            <a:off x="567525" y="1054263"/>
            <a:ext cx="934850" cy="934850"/>
          </a:xfrm>
          <a:prstGeom prst="rect">
            <a:avLst/>
          </a:prstGeom>
          <a:noFill/>
          <a:ln>
            <a:noFill/>
          </a:ln>
        </p:spPr>
      </p:pic>
      <p:sp>
        <p:nvSpPr>
          <p:cNvPr id="362" name="Shape 362"/>
          <p:cNvSpPr/>
          <p:nvPr/>
        </p:nvSpPr>
        <p:spPr>
          <a:xfrm>
            <a:off x="609838" y="2173500"/>
            <a:ext cx="850200" cy="920400"/>
          </a:xfrm>
          <a:prstGeom prst="mathPlus">
            <a:avLst>
              <a:gd fmla="val 23520" name="adj1"/>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363" name="Shape 363"/>
          <p:cNvPicPr preferRelativeResize="0"/>
          <p:nvPr/>
        </p:nvPicPr>
        <p:blipFill>
          <a:blip r:embed="rId5">
            <a:alphaModFix/>
          </a:blip>
          <a:stretch>
            <a:fillRect/>
          </a:stretch>
        </p:blipFill>
        <p:spPr>
          <a:xfrm>
            <a:off x="411700" y="3538650"/>
            <a:ext cx="1246479" cy="934850"/>
          </a:xfrm>
          <a:prstGeom prst="rect">
            <a:avLst/>
          </a:prstGeom>
          <a:noFill/>
          <a:ln>
            <a:noFill/>
          </a:ln>
        </p:spPr>
      </p:pic>
      <p:sp>
        <p:nvSpPr>
          <p:cNvPr id="364" name="Shape 364"/>
          <p:cNvSpPr/>
          <p:nvPr/>
        </p:nvSpPr>
        <p:spPr>
          <a:xfrm>
            <a:off x="5186325" y="2111550"/>
            <a:ext cx="850200" cy="920400"/>
          </a:xfrm>
          <a:prstGeom prst="mathEqual">
            <a:avLst>
              <a:gd fmla="val 23520" name="adj1"/>
              <a:gd fmla="val 1176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365" name="Shape 365"/>
          <p:cNvPicPr preferRelativeResize="0"/>
          <p:nvPr/>
        </p:nvPicPr>
        <p:blipFill rotWithShape="1">
          <a:blip r:embed="rId6">
            <a:alphaModFix/>
          </a:blip>
          <a:srcRect b="0" l="0" r="17177" t="0"/>
          <a:stretch/>
        </p:blipFill>
        <p:spPr>
          <a:xfrm>
            <a:off x="6114518" y="1607050"/>
            <a:ext cx="2840928" cy="19294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idx="4294967295" type="title"/>
          </p:nvPr>
        </p:nvSpPr>
        <p:spPr>
          <a:xfrm>
            <a:off x="253125" y="19435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Data Flow</a:t>
            </a:r>
            <a:endParaRPr>
              <a:solidFill>
                <a:srgbClr val="FFFFFF"/>
              </a:solidFill>
            </a:endParaRPr>
          </a:p>
        </p:txBody>
      </p:sp>
      <p:sp>
        <p:nvSpPr>
          <p:cNvPr id="371" name="Shape 371"/>
          <p:cNvSpPr txBox="1"/>
          <p:nvPr>
            <p:ph idx="4294967295" type="body"/>
          </p:nvPr>
        </p:nvSpPr>
        <p:spPr>
          <a:xfrm>
            <a:off x="3324675" y="1043600"/>
            <a:ext cx="2859000" cy="8373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400"/>
              <a:t>484 Single-Family Household</a:t>
            </a:r>
            <a:endParaRPr b="1" sz="1400"/>
          </a:p>
          <a:p>
            <a:pPr indent="0" lvl="0" marL="0" rtl="0">
              <a:spcBef>
                <a:spcPts val="1600"/>
              </a:spcBef>
              <a:spcAft>
                <a:spcPts val="1600"/>
              </a:spcAft>
              <a:buNone/>
            </a:pPr>
            <a:r>
              <a:rPr lang="en" sz="1200"/>
              <a:t>27 streets</a:t>
            </a:r>
            <a:endParaRPr sz="1200"/>
          </a:p>
        </p:txBody>
      </p:sp>
      <p:sp>
        <p:nvSpPr>
          <p:cNvPr id="372" name="Shape 372"/>
          <p:cNvSpPr txBox="1"/>
          <p:nvPr/>
        </p:nvSpPr>
        <p:spPr>
          <a:xfrm>
            <a:off x="893050" y="1674075"/>
            <a:ext cx="3066600" cy="57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Pre-treatment Non-participants</a:t>
            </a:r>
            <a:endParaRPr>
              <a:solidFill>
                <a:srgbClr val="FFFFFF"/>
              </a:solidFill>
            </a:endParaRPr>
          </a:p>
          <a:p>
            <a:pPr indent="0" lvl="0" marL="0">
              <a:spcBef>
                <a:spcPts val="0"/>
              </a:spcBef>
              <a:spcAft>
                <a:spcPts val="0"/>
              </a:spcAft>
              <a:buNone/>
            </a:pPr>
            <a:r>
              <a:rPr lang="en">
                <a:solidFill>
                  <a:srgbClr val="FFFFFF"/>
                </a:solidFill>
              </a:rPr>
              <a:t>(TARGET)</a:t>
            </a:r>
            <a:endParaRPr>
              <a:solidFill>
                <a:srgbClr val="FFFFFF"/>
              </a:solidFill>
            </a:endParaRPr>
          </a:p>
        </p:txBody>
      </p:sp>
      <p:sp>
        <p:nvSpPr>
          <p:cNvPr id="373" name="Shape 373"/>
          <p:cNvSpPr txBox="1"/>
          <p:nvPr>
            <p:ph idx="4294967295" type="body"/>
          </p:nvPr>
        </p:nvSpPr>
        <p:spPr>
          <a:xfrm>
            <a:off x="1353175" y="2442313"/>
            <a:ext cx="2859000" cy="8373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400"/>
              <a:t>186 Single-Family Household</a:t>
            </a:r>
            <a:endParaRPr b="1" sz="1400"/>
          </a:p>
          <a:p>
            <a:pPr indent="0" lvl="0" marL="0" rtl="0">
              <a:spcBef>
                <a:spcPts val="1600"/>
              </a:spcBef>
              <a:spcAft>
                <a:spcPts val="1600"/>
              </a:spcAft>
              <a:buNone/>
            </a:pPr>
            <a:r>
              <a:rPr lang="en" sz="1200"/>
              <a:t>25 streets</a:t>
            </a:r>
            <a:endParaRPr sz="1200"/>
          </a:p>
        </p:txBody>
      </p:sp>
      <p:sp>
        <p:nvSpPr>
          <p:cNvPr id="374" name="Shape 374"/>
          <p:cNvSpPr txBox="1"/>
          <p:nvPr>
            <p:ph idx="4294967295" type="body"/>
          </p:nvPr>
        </p:nvSpPr>
        <p:spPr>
          <a:xfrm>
            <a:off x="5530750" y="2442313"/>
            <a:ext cx="2859000" cy="8373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400"/>
              <a:t>298</a:t>
            </a:r>
            <a:r>
              <a:rPr b="1" lang="en" sz="1400"/>
              <a:t> Single-Family Household</a:t>
            </a:r>
            <a:endParaRPr b="1" sz="1400"/>
          </a:p>
          <a:p>
            <a:pPr indent="0" lvl="0" marL="0" rtl="0">
              <a:spcBef>
                <a:spcPts val="1600"/>
              </a:spcBef>
              <a:spcAft>
                <a:spcPts val="1600"/>
              </a:spcAft>
              <a:buNone/>
            </a:pPr>
            <a:r>
              <a:rPr lang="en" sz="1200"/>
              <a:t>27 streets</a:t>
            </a:r>
            <a:endParaRPr sz="1200"/>
          </a:p>
        </p:txBody>
      </p:sp>
      <p:sp>
        <p:nvSpPr>
          <p:cNvPr id="375" name="Shape 375"/>
          <p:cNvSpPr txBox="1"/>
          <p:nvPr>
            <p:ph idx="4294967295" type="body"/>
          </p:nvPr>
        </p:nvSpPr>
        <p:spPr>
          <a:xfrm>
            <a:off x="95475" y="3841038"/>
            <a:ext cx="2859000" cy="8373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400"/>
              <a:t>102 Single-Family Household</a:t>
            </a:r>
            <a:endParaRPr b="1" sz="1400"/>
          </a:p>
          <a:p>
            <a:pPr indent="0" lvl="0" marL="0" rtl="0">
              <a:spcBef>
                <a:spcPts val="1600"/>
              </a:spcBef>
              <a:spcAft>
                <a:spcPts val="1600"/>
              </a:spcAft>
              <a:buNone/>
            </a:pPr>
            <a:r>
              <a:rPr lang="en" sz="1200"/>
              <a:t>13</a:t>
            </a:r>
            <a:r>
              <a:rPr lang="en" sz="1200"/>
              <a:t> streets</a:t>
            </a:r>
            <a:endParaRPr sz="1200"/>
          </a:p>
        </p:txBody>
      </p:sp>
      <p:sp>
        <p:nvSpPr>
          <p:cNvPr id="376" name="Shape 376"/>
          <p:cNvSpPr txBox="1"/>
          <p:nvPr>
            <p:ph idx="4294967295" type="body"/>
          </p:nvPr>
        </p:nvSpPr>
        <p:spPr>
          <a:xfrm>
            <a:off x="3069175" y="3841038"/>
            <a:ext cx="2859000" cy="837300"/>
          </a:xfrm>
          <a:prstGeom prst="rect">
            <a:avLst/>
          </a:prstGeom>
          <a:solidFill>
            <a:srgbClr val="EFEFEF"/>
          </a:solidFill>
        </p:spPr>
        <p:txBody>
          <a:bodyPr anchorCtr="0" anchor="t" bIns="91425" lIns="91425" spcFirstLastPara="1" rIns="91425" wrap="square" tIns="91425">
            <a:noAutofit/>
          </a:bodyPr>
          <a:lstStyle/>
          <a:p>
            <a:pPr indent="0" lvl="0" marL="0" rtl="0">
              <a:spcBef>
                <a:spcPts val="0"/>
              </a:spcBef>
              <a:spcAft>
                <a:spcPts val="0"/>
              </a:spcAft>
              <a:buNone/>
            </a:pPr>
            <a:r>
              <a:rPr b="1" lang="en" sz="1400"/>
              <a:t>84</a:t>
            </a:r>
            <a:r>
              <a:rPr b="1" lang="en" sz="1400"/>
              <a:t> Single-Family Household</a:t>
            </a:r>
            <a:endParaRPr b="1" sz="1400"/>
          </a:p>
          <a:p>
            <a:pPr indent="0" lvl="0" marL="0" rtl="0">
              <a:spcBef>
                <a:spcPts val="1600"/>
              </a:spcBef>
              <a:spcAft>
                <a:spcPts val="1600"/>
              </a:spcAft>
              <a:buNone/>
            </a:pPr>
            <a:r>
              <a:rPr lang="en" sz="1200"/>
              <a:t>12 streets</a:t>
            </a:r>
            <a:endParaRPr sz="1200"/>
          </a:p>
        </p:txBody>
      </p:sp>
      <p:cxnSp>
        <p:nvCxnSpPr>
          <p:cNvPr id="377" name="Shape 377"/>
          <p:cNvCxnSpPr>
            <a:stCxn id="371" idx="2"/>
            <a:endCxn id="373" idx="0"/>
          </p:cNvCxnSpPr>
          <p:nvPr/>
        </p:nvCxnSpPr>
        <p:spPr>
          <a:xfrm rot="5400000">
            <a:off x="3487725" y="1175750"/>
            <a:ext cx="561300" cy="1971600"/>
          </a:xfrm>
          <a:prstGeom prst="bentConnector3">
            <a:avLst>
              <a:gd fmla="val 50010" name="adj1"/>
            </a:avLst>
          </a:prstGeom>
          <a:noFill/>
          <a:ln cap="flat" cmpd="sng" w="9525">
            <a:solidFill>
              <a:schemeClr val="dk2"/>
            </a:solidFill>
            <a:prstDash val="solid"/>
            <a:round/>
            <a:headEnd len="med" w="med" type="none"/>
            <a:tailEnd len="med" w="med" type="none"/>
          </a:ln>
        </p:spPr>
      </p:cxnSp>
      <p:cxnSp>
        <p:nvCxnSpPr>
          <p:cNvPr id="378" name="Shape 378"/>
          <p:cNvCxnSpPr>
            <a:stCxn id="371" idx="2"/>
            <a:endCxn id="374" idx="0"/>
          </p:cNvCxnSpPr>
          <p:nvPr/>
        </p:nvCxnSpPr>
        <p:spPr>
          <a:xfrm flipH="1" rot="-5400000">
            <a:off x="5576625" y="1058450"/>
            <a:ext cx="561300" cy="2206200"/>
          </a:xfrm>
          <a:prstGeom prst="bentConnector3">
            <a:avLst>
              <a:gd fmla="val 50010" name="adj1"/>
            </a:avLst>
          </a:prstGeom>
          <a:noFill/>
          <a:ln cap="flat" cmpd="sng" w="9525">
            <a:solidFill>
              <a:schemeClr val="dk2"/>
            </a:solidFill>
            <a:prstDash val="solid"/>
            <a:round/>
            <a:headEnd len="med" w="med" type="none"/>
            <a:tailEnd len="med" w="med" type="none"/>
          </a:ln>
        </p:spPr>
      </p:cxnSp>
      <p:cxnSp>
        <p:nvCxnSpPr>
          <p:cNvPr id="379" name="Shape 379"/>
          <p:cNvCxnSpPr>
            <a:stCxn id="373" idx="2"/>
            <a:endCxn id="375" idx="0"/>
          </p:cNvCxnSpPr>
          <p:nvPr/>
        </p:nvCxnSpPr>
        <p:spPr>
          <a:xfrm rot="5400000">
            <a:off x="1873225" y="2931463"/>
            <a:ext cx="561300" cy="12576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380" name="Shape 380"/>
          <p:cNvCxnSpPr>
            <a:stCxn id="373" idx="2"/>
            <a:endCxn id="376" idx="0"/>
          </p:cNvCxnSpPr>
          <p:nvPr/>
        </p:nvCxnSpPr>
        <p:spPr>
          <a:xfrm flipH="1" rot="-5400000">
            <a:off x="3360025" y="2702263"/>
            <a:ext cx="561300" cy="1716000"/>
          </a:xfrm>
          <a:prstGeom prst="bentConnector3">
            <a:avLst>
              <a:gd fmla="val 50011" name="adj1"/>
            </a:avLst>
          </a:prstGeom>
          <a:noFill/>
          <a:ln cap="flat" cmpd="sng" w="9525">
            <a:solidFill>
              <a:schemeClr val="dk2"/>
            </a:solidFill>
            <a:prstDash val="solid"/>
            <a:round/>
            <a:headEnd len="med" w="med" type="none"/>
            <a:tailEnd len="med" w="med" type="none"/>
          </a:ln>
        </p:spPr>
      </p:cxnSp>
      <p:sp>
        <p:nvSpPr>
          <p:cNvPr id="381" name="Shape 381"/>
          <p:cNvSpPr txBox="1"/>
          <p:nvPr/>
        </p:nvSpPr>
        <p:spPr>
          <a:xfrm>
            <a:off x="6393550" y="1597875"/>
            <a:ext cx="2555400" cy="57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Pre-treatment Participants</a:t>
            </a:r>
            <a:endParaRPr>
              <a:solidFill>
                <a:srgbClr val="FFFFFF"/>
              </a:solidFill>
            </a:endParaRPr>
          </a:p>
        </p:txBody>
      </p:sp>
      <p:sp>
        <p:nvSpPr>
          <p:cNvPr id="382" name="Shape 382"/>
          <p:cNvSpPr txBox="1"/>
          <p:nvPr/>
        </p:nvSpPr>
        <p:spPr>
          <a:xfrm>
            <a:off x="95475" y="3388513"/>
            <a:ext cx="2047800" cy="57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Treatment Group</a:t>
            </a:r>
            <a:endParaRPr>
              <a:solidFill>
                <a:srgbClr val="FFFFFF"/>
              </a:solidFill>
            </a:endParaRPr>
          </a:p>
        </p:txBody>
      </p:sp>
      <p:sp>
        <p:nvSpPr>
          <p:cNvPr id="383" name="Shape 383"/>
          <p:cNvSpPr txBox="1"/>
          <p:nvPr/>
        </p:nvSpPr>
        <p:spPr>
          <a:xfrm>
            <a:off x="4427400" y="3388513"/>
            <a:ext cx="2047800" cy="57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Control Group</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